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charts/chart1.xml" ContentType="application/vnd.openxmlformats-officedocument.drawingml.chart+xml"/>
  <Override PartName="/ppt/tags/tag48.xml" ContentType="application/vnd.openxmlformats-officedocument.presentationml.tags+xml"/>
  <Override PartName="/ppt/charts/chart2.xml" ContentType="application/vnd.openxmlformats-officedocument.drawingml.chart+xml"/>
  <Override PartName="/ppt/tags/tag49.xml" ContentType="application/vnd.openxmlformats-officedocument.presentationml.tags+xml"/>
  <Override PartName="/ppt/charts/chart3.xml" ContentType="application/vnd.openxmlformats-officedocument.drawingml.chart+xml"/>
  <Override PartName="/ppt/tags/tag50.xml" ContentType="application/vnd.openxmlformats-officedocument.presentationml.tags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10" r:id="rId5"/>
    <p:sldId id="331" r:id="rId6"/>
    <p:sldId id="409" r:id="rId7"/>
    <p:sldId id="410" r:id="rId8"/>
    <p:sldId id="455" r:id="rId9"/>
    <p:sldId id="453" r:id="rId10"/>
    <p:sldId id="456" r:id="rId11"/>
    <p:sldId id="413" r:id="rId12"/>
    <p:sldId id="412" r:id="rId13"/>
    <p:sldId id="414" r:id="rId14"/>
    <p:sldId id="442" r:id="rId15"/>
    <p:sldId id="443" r:id="rId16"/>
    <p:sldId id="444" r:id="rId17"/>
    <p:sldId id="445" r:id="rId18"/>
    <p:sldId id="440" r:id="rId19"/>
    <p:sldId id="417" r:id="rId20"/>
    <p:sldId id="439" r:id="rId21"/>
    <p:sldId id="454" r:id="rId22"/>
    <p:sldId id="418" r:id="rId23"/>
    <p:sldId id="468" r:id="rId24"/>
    <p:sldId id="411" r:id="rId25"/>
    <p:sldId id="463" r:id="rId26"/>
    <p:sldId id="458" r:id="rId27"/>
    <p:sldId id="462" r:id="rId28"/>
    <p:sldId id="457" r:id="rId29"/>
    <p:sldId id="446" r:id="rId30"/>
    <p:sldId id="467" r:id="rId31"/>
    <p:sldId id="420" r:id="rId32"/>
    <p:sldId id="447" r:id="rId33"/>
    <p:sldId id="450" r:id="rId34"/>
    <p:sldId id="451" r:id="rId35"/>
    <p:sldId id="452" r:id="rId36"/>
    <p:sldId id="423" r:id="rId37"/>
    <p:sldId id="461" r:id="rId38"/>
    <p:sldId id="460" r:id="rId39"/>
    <p:sldId id="360" r:id="rId40"/>
  </p:sldIdLst>
  <p:sldSz cx="12192000" cy="6858000"/>
  <p:notesSz cx="6858000" cy="9144000"/>
  <p:custDataLst>
    <p:tags r:id="rId4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11BCF9A-DE6E-476D-856E-FB5E12E74C90}">
          <p14:sldIdLst>
            <p14:sldId id="310"/>
            <p14:sldId id="331"/>
            <p14:sldId id="409"/>
            <p14:sldId id="410"/>
            <p14:sldId id="455"/>
            <p14:sldId id="453"/>
            <p14:sldId id="456"/>
            <p14:sldId id="413"/>
            <p14:sldId id="412"/>
            <p14:sldId id="414"/>
            <p14:sldId id="442"/>
            <p14:sldId id="443"/>
            <p14:sldId id="444"/>
            <p14:sldId id="445"/>
            <p14:sldId id="440"/>
            <p14:sldId id="417"/>
            <p14:sldId id="439"/>
            <p14:sldId id="454"/>
            <p14:sldId id="418"/>
            <p14:sldId id="468"/>
            <p14:sldId id="411"/>
            <p14:sldId id="463"/>
            <p14:sldId id="458"/>
            <p14:sldId id="462"/>
            <p14:sldId id="457"/>
            <p14:sldId id="446"/>
            <p14:sldId id="467"/>
            <p14:sldId id="420"/>
            <p14:sldId id="447"/>
            <p14:sldId id="450"/>
            <p14:sldId id="451"/>
            <p14:sldId id="452"/>
            <p14:sldId id="423"/>
            <p14:sldId id="461"/>
            <p14:sldId id="460"/>
            <p14:sldId id="360"/>
          </p14:sldIdLst>
        </p14:section>
        <p14:section name="Untitled Section" id="{FC53FA97-EBB5-4AF6-90AF-6AB14B2082E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05C"/>
    <a:srgbClr val="6D1B55"/>
    <a:srgbClr val="FBF5DB"/>
    <a:srgbClr val="DFD0DB"/>
    <a:srgbClr val="66A375"/>
    <a:srgbClr val="D8DCDF"/>
    <a:srgbClr val="4A5F6D"/>
    <a:srgbClr val="EFF2F4"/>
    <a:srgbClr val="E5E7EA"/>
    <a:srgbClr val="E8E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116" y="31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>
        <p:scale>
          <a:sx n="100" d="100"/>
          <a:sy n="100" d="100"/>
        </p:scale>
        <p:origin x="3552" y="-3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2200118\Desktop\2023%2003%20022%20Comparatif%20Genesis70%20SV%2065%20BIFC%20%20Mesure%20de%20d&#233;bit%20et%20Temp&#233;ratur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onevirtualoffice.sharepoint.com/sites/GENESISNPI-Phase1-Feasibility/Shared%20Documents/Phase%20Active/3%20-%20Product%20Design,%20Test,%20Review/3.4%20Product%20verification%20-%20test%20plan%20&amp;%20reports/Lab%20report/2023%2003%20019%20Comparatif%20t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onevirtualoffice.sharepoint.com/sites/GENESISNPI-Phase1-Feasibility/Shared%20Documents/Phase%20Active/3%20-%20Product%20Design,%20Test,%20Review/3.4%20Product%20verification%20-%20test%20plan%20&amp;%20reports/Lab%20report/2023%2003%20021%20Comparatif%20t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57788111292616E-2"/>
          <c:y val="0.13363476162681912"/>
          <c:w val="0.88603670044542637"/>
          <c:h val="0.76985846297197691"/>
        </c:manualLayout>
      </c:layout>
      <c:scatterChart>
        <c:scatterStyle val="smoothMarker"/>
        <c:varyColors val="0"/>
        <c:ser>
          <c:idx val="0"/>
          <c:order val="0"/>
          <c:tx>
            <c:v>Genesis70  - 230V | 50Hz W/O GB</c:v>
          </c:tx>
          <c:marker>
            <c:symbol val="none"/>
          </c:marker>
          <c:xVal>
            <c:numRef>
              <c:f>'DATA Genesis _ BIFC '!$B$50:$B$63</c:f>
              <c:numCache>
                <c:formatCode>General</c:formatCode>
                <c:ptCount val="14"/>
                <c:pt idx="0">
                  <c:v>0.14199999999999999</c:v>
                </c:pt>
                <c:pt idx="1">
                  <c:v>0.253</c:v>
                </c:pt>
                <c:pt idx="2">
                  <c:v>0.39900000000000002</c:v>
                </c:pt>
                <c:pt idx="3">
                  <c:v>0.65</c:v>
                </c:pt>
                <c:pt idx="4">
                  <c:v>1</c:v>
                </c:pt>
                <c:pt idx="5">
                  <c:v>1.6</c:v>
                </c:pt>
                <c:pt idx="6">
                  <c:v>1.996</c:v>
                </c:pt>
                <c:pt idx="7">
                  <c:v>2.5019999999999998</c:v>
                </c:pt>
                <c:pt idx="8">
                  <c:v>3.9980000000000002</c:v>
                </c:pt>
                <c:pt idx="9">
                  <c:v>6.5030000000000001</c:v>
                </c:pt>
                <c:pt idx="10">
                  <c:v>9.9949999999999992</c:v>
                </c:pt>
                <c:pt idx="11">
                  <c:v>15.977</c:v>
                </c:pt>
              </c:numCache>
            </c:numRef>
          </c:xVal>
          <c:yVal>
            <c:numRef>
              <c:f>'DATA Genesis _ BIFC '!$E$50:$E$63</c:f>
              <c:numCache>
                <c:formatCode>General</c:formatCode>
                <c:ptCount val="14"/>
                <c:pt idx="0">
                  <c:v>0</c:v>
                </c:pt>
                <c:pt idx="1">
                  <c:v>14.12</c:v>
                </c:pt>
                <c:pt idx="2">
                  <c:v>27.239000000000001</c:v>
                </c:pt>
                <c:pt idx="3">
                  <c:v>37.442999999999998</c:v>
                </c:pt>
                <c:pt idx="4">
                  <c:v>45.003</c:v>
                </c:pt>
                <c:pt idx="5">
                  <c:v>51.527000000000001</c:v>
                </c:pt>
                <c:pt idx="6">
                  <c:v>53.335999999999999</c:v>
                </c:pt>
                <c:pt idx="7">
                  <c:v>54.768000000000001</c:v>
                </c:pt>
                <c:pt idx="8">
                  <c:v>57.186</c:v>
                </c:pt>
                <c:pt idx="9">
                  <c:v>58.695999999999998</c:v>
                </c:pt>
                <c:pt idx="10">
                  <c:v>59.133000000000003</c:v>
                </c:pt>
                <c:pt idx="11">
                  <c:v>60.133000000000003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3BE-4F15-B446-372454C9EE79}"/>
            </c:ext>
          </c:extLst>
        </c:ser>
        <c:ser>
          <c:idx val="1"/>
          <c:order val="1"/>
          <c:tx>
            <c:strRef>
              <c:f>'DATA Genesis _ BIFC '!$A$69:$V$69</c:f>
              <c:strCache>
                <c:ptCount val="1"/>
                <c:pt idx="0">
                  <c:v>SV65 BIFC - 230V | 50Hz W/O GB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'DATA Genesis _ BIFC '!$B$71:$B$81</c:f>
              <c:numCache>
                <c:formatCode>General</c:formatCode>
                <c:ptCount val="11"/>
                <c:pt idx="0">
                  <c:v>0.16</c:v>
                </c:pt>
                <c:pt idx="1">
                  <c:v>0.25</c:v>
                </c:pt>
                <c:pt idx="2">
                  <c:v>0.4</c:v>
                </c:pt>
                <c:pt idx="3">
                  <c:v>0.65</c:v>
                </c:pt>
                <c:pt idx="4">
                  <c:v>1</c:v>
                </c:pt>
                <c:pt idx="5">
                  <c:v>1.6</c:v>
                </c:pt>
                <c:pt idx="6">
                  <c:v>2.5</c:v>
                </c:pt>
                <c:pt idx="7">
                  <c:v>3.9990000000000001</c:v>
                </c:pt>
                <c:pt idx="8">
                  <c:v>6.5</c:v>
                </c:pt>
                <c:pt idx="9">
                  <c:v>9.9990000000000006</c:v>
                </c:pt>
                <c:pt idx="10">
                  <c:v>15.996</c:v>
                </c:pt>
              </c:numCache>
            </c:numRef>
          </c:xVal>
          <c:yVal>
            <c:numRef>
              <c:f>'DATA Genesis _ BIFC '!$E$71:$E$81</c:f>
              <c:numCache>
                <c:formatCode>General</c:formatCode>
                <c:ptCount val="11"/>
                <c:pt idx="0">
                  <c:v>0</c:v>
                </c:pt>
                <c:pt idx="1">
                  <c:v>16</c:v>
                </c:pt>
                <c:pt idx="2">
                  <c:v>30</c:v>
                </c:pt>
                <c:pt idx="3">
                  <c:v>38</c:v>
                </c:pt>
                <c:pt idx="4">
                  <c:v>45</c:v>
                </c:pt>
                <c:pt idx="5">
                  <c:v>52</c:v>
                </c:pt>
                <c:pt idx="6">
                  <c:v>54</c:v>
                </c:pt>
                <c:pt idx="7">
                  <c:v>55</c:v>
                </c:pt>
                <c:pt idx="8">
                  <c:v>56</c:v>
                </c:pt>
                <c:pt idx="9">
                  <c:v>57</c:v>
                </c:pt>
                <c:pt idx="10">
                  <c:v>56.436999999999998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3BE-4F15-B446-372454C9E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2764088"/>
        <c:axId val="1"/>
      </c:scatterChart>
      <c:valAx>
        <c:axId val="962764088"/>
        <c:scaling>
          <c:logBase val="10"/>
          <c:orientation val="minMax"/>
        </c:scaling>
        <c:delete val="0"/>
        <c:axPos val="b"/>
        <c:majorGridlines>
          <c:spPr>
            <a:ln w="12700">
              <a:solidFill>
                <a:schemeClr val="tx1"/>
              </a:solidFill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Pressure [mbar]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crossBetween val="midCat"/>
      </c:valAx>
      <c:valAx>
        <c:axId val="1"/>
        <c:scaling>
          <c:orientation val="minMax"/>
          <c:min val="0"/>
        </c:scaling>
        <c:delete val="0"/>
        <c:axPos val="l"/>
        <c:majorGridlines>
          <c:spPr>
            <a:ln w="12700"/>
          </c:spPr>
        </c:majorGridlines>
        <c:min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Pumping speed [m3/h]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96276408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57788111292616E-2"/>
          <c:y val="0.13575684453141074"/>
          <c:w val="0.89202745586073806"/>
          <c:h val="0.76773640785474828"/>
        </c:manualLayout>
      </c:layout>
      <c:scatterChart>
        <c:scatterStyle val="smoothMarker"/>
        <c:varyColors val="0"/>
        <c:ser>
          <c:idx val="1"/>
          <c:order val="0"/>
          <c:tx>
            <c:v>Pwm ventilation 67%</c:v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xVal>
            <c:numLit>
              <c:formatCode>General</c:formatCode>
              <c:ptCount val="13"/>
              <c:pt idx="0">
                <c:v>7.3999999999999996E-2</c:v>
              </c:pt>
              <c:pt idx="1">
                <c:v>0.1</c:v>
              </c:pt>
              <c:pt idx="2">
                <c:v>0.16</c:v>
              </c:pt>
              <c:pt idx="3">
                <c:v>0.25</c:v>
              </c:pt>
              <c:pt idx="4">
                <c:v>0.4</c:v>
              </c:pt>
              <c:pt idx="5">
                <c:v>0.65</c:v>
              </c:pt>
              <c:pt idx="6">
                <c:v>1</c:v>
              </c:pt>
              <c:pt idx="7">
                <c:v>1.599</c:v>
              </c:pt>
              <c:pt idx="8">
                <c:v>1.996</c:v>
              </c:pt>
              <c:pt idx="9">
                <c:v>2.5</c:v>
              </c:pt>
              <c:pt idx="10">
                <c:v>3.9980000000000002</c:v>
              </c:pt>
              <c:pt idx="11">
                <c:v>6.4989999999999997</c:v>
              </c:pt>
              <c:pt idx="12">
                <c:v>10.000999999999999</c:v>
              </c:pt>
            </c:numLit>
          </c:xVal>
          <c:yVal>
            <c:numLit>
              <c:formatCode>General</c:formatCode>
              <c:ptCount val="13"/>
              <c:pt idx="0">
                <c:v>0</c:v>
              </c:pt>
              <c:pt idx="1">
                <c:v>5.5250000000000004</c:v>
              </c:pt>
              <c:pt idx="2">
                <c:v>15.14</c:v>
              </c:pt>
              <c:pt idx="3">
                <c:v>22.286000000000001</c:v>
              </c:pt>
              <c:pt idx="4">
                <c:v>30.405999999999999</c:v>
              </c:pt>
              <c:pt idx="5">
                <c:v>36.765000000000001</c:v>
              </c:pt>
              <c:pt idx="6">
                <c:v>41.13</c:v>
              </c:pt>
              <c:pt idx="7">
                <c:v>45.146000000000001</c:v>
              </c:pt>
              <c:pt idx="8">
                <c:v>46.088999999999999</c:v>
              </c:pt>
              <c:pt idx="9">
                <c:v>46.366</c:v>
              </c:pt>
              <c:pt idx="10">
                <c:v>47.273000000000003</c:v>
              </c:pt>
              <c:pt idx="11">
                <c:v>47.822000000000003</c:v>
              </c:pt>
              <c:pt idx="12">
                <c:v>47.661999999999999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00-01EB-455B-8CE5-A3DDC4AF3024}"/>
            </c:ext>
          </c:extLst>
        </c:ser>
        <c:ser>
          <c:idx val="4"/>
          <c:order val="1"/>
          <c:tx>
            <c:v>SV40 BIFC COLDPLAY LVO 700</c:v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Lit>
              <c:formatCode>General</c:formatCode>
              <c:ptCount val="11"/>
              <c:pt idx="0">
                <c:v>0.11</c:v>
              </c:pt>
              <c:pt idx="1">
                <c:v>0.16</c:v>
              </c:pt>
              <c:pt idx="2">
                <c:v>0.25</c:v>
              </c:pt>
              <c:pt idx="3">
                <c:v>0.4</c:v>
              </c:pt>
              <c:pt idx="4">
                <c:v>0.65</c:v>
              </c:pt>
              <c:pt idx="5">
                <c:v>1</c:v>
              </c:pt>
              <c:pt idx="6">
                <c:v>1.601</c:v>
              </c:pt>
              <c:pt idx="7">
                <c:v>2.5009999999999999</c:v>
              </c:pt>
              <c:pt idx="8">
                <c:v>3.9990000000000001</c:v>
              </c:pt>
              <c:pt idx="9">
                <c:v>6.4969999999999999</c:v>
              </c:pt>
              <c:pt idx="10">
                <c:v>9.9990000000000006</c:v>
              </c:pt>
            </c:numLit>
          </c:xVal>
          <c:yVal>
            <c:numLit>
              <c:formatCode>General</c:formatCode>
              <c:ptCount val="11"/>
              <c:pt idx="0">
                <c:v>0</c:v>
              </c:pt>
              <c:pt idx="1">
                <c:v>5.6040000000000001</c:v>
              </c:pt>
              <c:pt idx="2">
                <c:v>16.829000000000001</c:v>
              </c:pt>
              <c:pt idx="3">
                <c:v>26.524999999999999</c:v>
              </c:pt>
              <c:pt idx="4">
                <c:v>34.918999999999997</c:v>
              </c:pt>
              <c:pt idx="5">
                <c:v>39.802999999999997</c:v>
              </c:pt>
              <c:pt idx="6">
                <c:v>45.777000000000001</c:v>
              </c:pt>
              <c:pt idx="7">
                <c:v>47.137999999999998</c:v>
              </c:pt>
              <c:pt idx="8">
                <c:v>48.043999999999997</c:v>
              </c:pt>
              <c:pt idx="9">
                <c:v>48.807000000000002</c:v>
              </c:pt>
              <c:pt idx="10">
                <c:v>49.018000000000001</c:v>
              </c:pt>
            </c:numLit>
          </c:yVal>
          <c:smooth val="1"/>
          <c:extLst>
            <c:ext xmlns:c16="http://schemas.microsoft.com/office/drawing/2014/chart" uri="{C3380CC4-5D6E-409C-BE32-E72D297353CC}">
              <c16:uniqueId val="{00000001-01EB-455B-8CE5-A3DDC4AF3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3318432"/>
        <c:axId val="1"/>
      </c:scatterChart>
      <c:valAx>
        <c:axId val="963318432"/>
        <c:scaling>
          <c:logBase val="10"/>
          <c:orientation val="minMax"/>
        </c:scaling>
        <c:delete val="0"/>
        <c:axPos val="b"/>
        <c:majorGridlines>
          <c:spPr>
            <a:ln w="12700">
              <a:solidFill>
                <a:schemeClr val="tx1"/>
              </a:solidFill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Pressure [mbar]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majorGridlines>
          <c:spPr>
            <a:ln w="12700"/>
          </c:spPr>
        </c:majorGridlines>
        <c:min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Pumping speed [m3/h]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96331843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38791304933032E-2"/>
          <c:y val="0.15873086017129928"/>
          <c:w val="0.89174507032774752"/>
          <c:h val="0.7447189950258252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'[2023 03 021 Comparatif températures GENESIS M55 PFPE et SV 40 BIFC Coldplay PFPE.xls]SV40 BIFC - 230V | 50Hz W-O GB'!$A$50:$U$50</c:f>
              <c:strCache>
                <c:ptCount val="1"/>
                <c:pt idx="0">
                  <c:v>SV40 BIFC - 230V | 50Hz W/O GB Motor COLDPLAY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'[2023 03 021 Comparatif températures GENESIS M55 PFPE et SV 40 BIFC Coldplay PFPE.xls]SV40 BIFC - 230V | 50Hz W-O GB'!$B$52:$B$63</c:f>
              <c:numCache>
                <c:formatCode>General</c:formatCode>
                <c:ptCount val="12"/>
                <c:pt idx="0">
                  <c:v>8.6999999999999994E-2</c:v>
                </c:pt>
                <c:pt idx="1">
                  <c:v>0.1</c:v>
                </c:pt>
                <c:pt idx="2">
                  <c:v>0.16</c:v>
                </c:pt>
                <c:pt idx="3">
                  <c:v>0.25</c:v>
                </c:pt>
                <c:pt idx="4">
                  <c:v>0.4</c:v>
                </c:pt>
                <c:pt idx="5">
                  <c:v>0.65</c:v>
                </c:pt>
                <c:pt idx="6">
                  <c:v>1.0009999999999999</c:v>
                </c:pt>
                <c:pt idx="7">
                  <c:v>1.6</c:v>
                </c:pt>
                <c:pt idx="8">
                  <c:v>2.5009999999999999</c:v>
                </c:pt>
                <c:pt idx="9">
                  <c:v>4</c:v>
                </c:pt>
                <c:pt idx="10">
                  <c:v>6.5030000000000001</c:v>
                </c:pt>
                <c:pt idx="11">
                  <c:v>10.003</c:v>
                </c:pt>
              </c:numCache>
            </c:numRef>
          </c:xVal>
          <c:yVal>
            <c:numRef>
              <c:f>'[2023 03 021 Comparatif températures GENESIS M55 PFPE et SV 40 BIFC Coldplay PFPE.xls]SV40 BIFC - 230V | 50Hz W-O GB'!$E$52:$E$63</c:f>
              <c:numCache>
                <c:formatCode>General</c:formatCode>
                <c:ptCount val="12"/>
                <c:pt idx="0">
                  <c:v>0</c:v>
                </c:pt>
                <c:pt idx="1">
                  <c:v>1.9330000000000001</c:v>
                </c:pt>
                <c:pt idx="2">
                  <c:v>8.64</c:v>
                </c:pt>
                <c:pt idx="3">
                  <c:v>15.618</c:v>
                </c:pt>
                <c:pt idx="4">
                  <c:v>23.716999999999999</c:v>
                </c:pt>
                <c:pt idx="5">
                  <c:v>29.667999999999999</c:v>
                </c:pt>
                <c:pt idx="6">
                  <c:v>33.295000000000002</c:v>
                </c:pt>
                <c:pt idx="7">
                  <c:v>37.997</c:v>
                </c:pt>
                <c:pt idx="8">
                  <c:v>42.381999999999998</c:v>
                </c:pt>
                <c:pt idx="9">
                  <c:v>43.512999999999998</c:v>
                </c:pt>
                <c:pt idx="10">
                  <c:v>43.896999999999998</c:v>
                </c:pt>
                <c:pt idx="11">
                  <c:v>44.286999999999999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436-45A9-8DF5-C6692CF4BF8E}"/>
            </c:ext>
          </c:extLst>
        </c:ser>
        <c:ser>
          <c:idx val="0"/>
          <c:order val="1"/>
          <c:tx>
            <c:strRef>
              <c:f>'[2023 03 021 Comparatif températures GENESIS M55 PFPE et SV 40 BIFC Coldplay PFPE.xls]SV40 BIFC - 230V | 50Hz W-O GB'!$A$76:$E$76</c:f>
              <c:strCache>
                <c:ptCount val="1"/>
                <c:pt idx="0">
                  <c:v>GENESIS M55 FP1 PFPE lumières carrées</c:v>
                </c:pt>
              </c:strCache>
            </c:strRef>
          </c:tx>
          <c:marker>
            <c:symbol val="none"/>
          </c:marker>
          <c:xVal>
            <c:numRef>
              <c:f>'[2023 03 021 Comparatif températures GENESIS M55 PFPE et SV 40 BIFC Coldplay PFPE.xls]SV40 BIFC - 230V | 50Hz W-O GB'!$B$78:$B$87</c:f>
              <c:numCache>
                <c:formatCode>General</c:formatCode>
                <c:ptCount val="10"/>
                <c:pt idx="0">
                  <c:v>0.21099999999999999</c:v>
                </c:pt>
                <c:pt idx="1">
                  <c:v>0.4</c:v>
                </c:pt>
                <c:pt idx="2">
                  <c:v>0.65</c:v>
                </c:pt>
                <c:pt idx="3">
                  <c:v>0.999</c:v>
                </c:pt>
                <c:pt idx="4">
                  <c:v>1.599</c:v>
                </c:pt>
                <c:pt idx="5">
                  <c:v>1.9990000000000001</c:v>
                </c:pt>
                <c:pt idx="6">
                  <c:v>2.4990000000000001</c:v>
                </c:pt>
                <c:pt idx="7">
                  <c:v>4.0049999999999999</c:v>
                </c:pt>
                <c:pt idx="8">
                  <c:v>6.5019999999999998</c:v>
                </c:pt>
                <c:pt idx="9">
                  <c:v>10.000999999999999</c:v>
                </c:pt>
              </c:numCache>
            </c:numRef>
          </c:xVal>
          <c:yVal>
            <c:numRef>
              <c:f>'[2023 03 021 Comparatif températures GENESIS M55 PFPE et SV 40 BIFC Coldplay PFPE.xls]SV40 BIFC - 230V | 50Hz W-O GB'!$E$78:$E$87</c:f>
              <c:numCache>
                <c:formatCode>General</c:formatCode>
                <c:ptCount val="10"/>
                <c:pt idx="0">
                  <c:v>0</c:v>
                </c:pt>
                <c:pt idx="1">
                  <c:v>17.338000000000001</c:v>
                </c:pt>
                <c:pt idx="2">
                  <c:v>28.603999999999999</c:v>
                </c:pt>
                <c:pt idx="3">
                  <c:v>34.869</c:v>
                </c:pt>
                <c:pt idx="4">
                  <c:v>39.033999999999999</c:v>
                </c:pt>
                <c:pt idx="5">
                  <c:v>41.012</c:v>
                </c:pt>
                <c:pt idx="6">
                  <c:v>41.936999999999998</c:v>
                </c:pt>
                <c:pt idx="7">
                  <c:v>43.304000000000002</c:v>
                </c:pt>
                <c:pt idx="8">
                  <c:v>44.124000000000002</c:v>
                </c:pt>
                <c:pt idx="9">
                  <c:v>44.738999999999997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436-45A9-8DF5-C6692CF4B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0173168"/>
        <c:axId val="1"/>
      </c:scatterChart>
      <c:valAx>
        <c:axId val="960173168"/>
        <c:scaling>
          <c:logBase val="10"/>
          <c:orientation val="minMax"/>
        </c:scaling>
        <c:delete val="0"/>
        <c:axPos val="b"/>
        <c:majorGridlines>
          <c:spPr>
            <a:ln w="12700">
              <a:solidFill>
                <a:schemeClr val="tx1"/>
              </a:solidFill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Pressure [mbar]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majorGridlines>
          <c:spPr>
            <a:ln w="12700"/>
          </c:spPr>
        </c:majorGridlines>
        <c:min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Pumping speed [m3/h]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960173168"/>
        <c:crosses val="autoZero"/>
        <c:crossBetween val="midCat"/>
        <c:majorUnit val="10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200" baseline="0"/>
              <a:t>Power consumption &amp; </a:t>
            </a:r>
            <a:r>
              <a:rPr lang="fr-FR" sz="1200" b="1" i="0" u="none" strike="noStrike" baseline="0">
                <a:effectLst/>
              </a:rPr>
              <a:t>Specific energy requirement </a:t>
            </a:r>
            <a:r>
              <a:rPr lang="en-US" sz="1200" baseline="0"/>
              <a:t>= f(Pressure)</a:t>
            </a:r>
            <a:r>
              <a:rPr lang="fr-FR"/>
              <a:t>
GENESIS FP01 M55 PFPE / SV 40 BIFC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7859732873958037E-2"/>
          <c:y val="0.13365693809518567"/>
          <c:w val="0.86278118312134067"/>
          <c:h val="0.769820271363344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'PWM 67% - Speed set 1500rpm'!$A$48:$T$48</c:f>
              <c:strCache>
                <c:ptCount val="1"/>
                <c:pt idx="0">
                  <c:v>GENESIS M55 FP1 PFPE - 230V | 50Hz 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xVal>
            <c:numRef>
              <c:f>'PWM 67% - Speed set 1500rpm'!$B$50:$B$64</c:f>
              <c:numCache>
                <c:formatCode>General</c:formatCode>
                <c:ptCount val="15"/>
                <c:pt idx="0">
                  <c:v>0.17399999999999999</c:v>
                </c:pt>
                <c:pt idx="1">
                  <c:v>0.25</c:v>
                </c:pt>
                <c:pt idx="2">
                  <c:v>0.4</c:v>
                </c:pt>
                <c:pt idx="3">
                  <c:v>0.65</c:v>
                </c:pt>
                <c:pt idx="4">
                  <c:v>1</c:v>
                </c:pt>
                <c:pt idx="5">
                  <c:v>1.6</c:v>
                </c:pt>
                <c:pt idx="6">
                  <c:v>1.998</c:v>
                </c:pt>
                <c:pt idx="7">
                  <c:v>2.4990000000000001</c:v>
                </c:pt>
                <c:pt idx="8">
                  <c:v>3.9969999999999999</c:v>
                </c:pt>
                <c:pt idx="9">
                  <c:v>6.5</c:v>
                </c:pt>
                <c:pt idx="10">
                  <c:v>9.9969999999999999</c:v>
                </c:pt>
                <c:pt idx="11">
                  <c:v>15.981999999999999</c:v>
                </c:pt>
                <c:pt idx="12">
                  <c:v>24.416</c:v>
                </c:pt>
              </c:numCache>
            </c:numRef>
          </c:xVal>
          <c:yVal>
            <c:numRef>
              <c:f>'PWM 67% - Speed set 1500rpm'!$F$50:$F$64</c:f>
              <c:numCache>
                <c:formatCode>General</c:formatCode>
                <c:ptCount val="15"/>
                <c:pt idx="0">
                  <c:v>0.5</c:v>
                </c:pt>
                <c:pt idx="1">
                  <c:v>0.49</c:v>
                </c:pt>
                <c:pt idx="2">
                  <c:v>0.49</c:v>
                </c:pt>
                <c:pt idx="3">
                  <c:v>0.49</c:v>
                </c:pt>
                <c:pt idx="4">
                  <c:v>0.49</c:v>
                </c:pt>
                <c:pt idx="5">
                  <c:v>0.5</c:v>
                </c:pt>
                <c:pt idx="6">
                  <c:v>0.51</c:v>
                </c:pt>
                <c:pt idx="7">
                  <c:v>0.51</c:v>
                </c:pt>
                <c:pt idx="8">
                  <c:v>0.52</c:v>
                </c:pt>
                <c:pt idx="9">
                  <c:v>0.55000000000000004</c:v>
                </c:pt>
                <c:pt idx="10">
                  <c:v>0.57999999999999996</c:v>
                </c:pt>
                <c:pt idx="11">
                  <c:v>0.62</c:v>
                </c:pt>
                <c:pt idx="12">
                  <c:v>0.68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EAE-4E73-8BCD-ABBA02739D3F}"/>
            </c:ext>
          </c:extLst>
        </c:ser>
        <c:ser>
          <c:idx val="1"/>
          <c:order val="1"/>
          <c:tx>
            <c:strRef>
              <c:f>'PWM 67% - Speed set 1500rpm'!$A$111:$V$111</c:f>
              <c:strCache>
                <c:ptCount val="1"/>
                <c:pt idx="0">
                  <c:v>SV40 BIFC - 230V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'PWM 67% - Speed set 1500rpm'!$B$113:$B$126</c:f>
              <c:numCache>
                <c:formatCode>General</c:formatCode>
                <c:ptCount val="14"/>
                <c:pt idx="0">
                  <c:v>8.6999999999999994E-2</c:v>
                </c:pt>
                <c:pt idx="1">
                  <c:v>0.1</c:v>
                </c:pt>
                <c:pt idx="2">
                  <c:v>0.16</c:v>
                </c:pt>
                <c:pt idx="3">
                  <c:v>0.25</c:v>
                </c:pt>
                <c:pt idx="4">
                  <c:v>0.4</c:v>
                </c:pt>
                <c:pt idx="5">
                  <c:v>0.65</c:v>
                </c:pt>
                <c:pt idx="6">
                  <c:v>1.0009999999999999</c:v>
                </c:pt>
                <c:pt idx="7">
                  <c:v>1.6</c:v>
                </c:pt>
                <c:pt idx="8">
                  <c:v>2.5009999999999999</c:v>
                </c:pt>
                <c:pt idx="9">
                  <c:v>4</c:v>
                </c:pt>
                <c:pt idx="10">
                  <c:v>6.5030000000000001</c:v>
                </c:pt>
                <c:pt idx="11">
                  <c:v>10.003</c:v>
                </c:pt>
                <c:pt idx="12">
                  <c:v>16.018000000000001</c:v>
                </c:pt>
                <c:pt idx="13">
                  <c:v>25.027999999999999</c:v>
                </c:pt>
              </c:numCache>
            </c:numRef>
          </c:xVal>
          <c:yVal>
            <c:numRef>
              <c:f>'PWM 67% - Speed set 1500rpm'!$F$113:$F$126</c:f>
              <c:numCache>
                <c:formatCode>General</c:formatCode>
                <c:ptCount val="14"/>
                <c:pt idx="0">
                  <c:v>0.56000000000000005</c:v>
                </c:pt>
                <c:pt idx="1">
                  <c:v>0.56000000000000005</c:v>
                </c:pt>
                <c:pt idx="2">
                  <c:v>0.56000000000000005</c:v>
                </c:pt>
                <c:pt idx="3">
                  <c:v>0.56000000000000005</c:v>
                </c:pt>
                <c:pt idx="4">
                  <c:v>0.56999999999999995</c:v>
                </c:pt>
                <c:pt idx="5">
                  <c:v>0.57999999999999996</c:v>
                </c:pt>
                <c:pt idx="6">
                  <c:v>0.61</c:v>
                </c:pt>
                <c:pt idx="7">
                  <c:v>0.63</c:v>
                </c:pt>
                <c:pt idx="8">
                  <c:v>0.64</c:v>
                </c:pt>
                <c:pt idx="9">
                  <c:v>0.67</c:v>
                </c:pt>
                <c:pt idx="10">
                  <c:v>0.72</c:v>
                </c:pt>
                <c:pt idx="11">
                  <c:v>0.76</c:v>
                </c:pt>
                <c:pt idx="12">
                  <c:v>0.81</c:v>
                </c:pt>
                <c:pt idx="13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EAE-4E73-8BCD-ABBA02739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2437256"/>
        <c:axId val="1"/>
      </c:scatterChart>
      <c:valAx>
        <c:axId val="352437256"/>
        <c:scaling>
          <c:logBase val="10"/>
          <c:orientation val="minMax"/>
        </c:scaling>
        <c:delete val="0"/>
        <c:axPos val="b"/>
        <c:majorGridlines>
          <c:spPr>
            <a:ln w="12700">
              <a:solidFill>
                <a:schemeClr val="tx1"/>
              </a:solidFill>
            </a:ln>
          </c:spPr>
        </c:majorGridlines>
        <c:min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fr-FR"/>
                  <a:t>Pressure [mbar]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crossBetween val="midCat"/>
      </c:valAx>
      <c:valAx>
        <c:axId val="1"/>
        <c:scaling>
          <c:orientation val="minMax"/>
          <c:max val="1"/>
          <c:min val="0.4"/>
        </c:scaling>
        <c:delete val="0"/>
        <c:axPos val="l"/>
        <c:majorGridlines>
          <c:spPr>
            <a:ln w="12700"/>
          </c:spPr>
        </c:majorGridlines>
        <c:minorGridlines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fr-FR"/>
                  <a:t>Power supply [kW]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3524372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3101204780858403"/>
          <c:y val="0.15536243438616243"/>
          <c:w val="0.37246774563593582"/>
          <c:h val="0.12554963442997608"/>
        </c:manualLayout>
      </c:layout>
      <c:overlay val="0"/>
      <c:spPr>
        <a:solidFill>
          <a:sysClr val="window" lastClr="FFFFFF"/>
        </a:solidFill>
        <a:ln>
          <a:solidFill>
            <a:sysClr val="windowText" lastClr="000000"/>
          </a:solidFill>
        </a:ln>
      </c:sp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ags" Target="../tags/tag32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324100" cy="279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524373" y="0"/>
            <a:ext cx="2324100" cy="279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448F2-E524-4C2B-BDC2-83A7949056E9}" type="datetimeFigureOut">
              <a:rPr lang="en-GB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29/10/2026</a:t>
            </a:fld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-2" y="8856663"/>
            <a:ext cx="6115051" cy="279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124574" y="8856663"/>
            <a:ext cx="723899" cy="279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3A3EF-971B-4AE2-9C11-11B5D41295B9}" type="slidenum">
              <a:rPr lang="en-GB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952" y="279496"/>
            <a:ext cx="1604510" cy="556713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58003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324100" cy="279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524373" y="0"/>
            <a:ext cx="2324100" cy="2794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BEEA76C-78D7-49A5-90F4-518A28A73A32}" type="datetimeFigureOut">
              <a:rPr lang="en-GB" smtClean="0"/>
              <a:pPr/>
              <a:t>29/10/2026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-2" y="8856663"/>
            <a:ext cx="6115051" cy="279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124575" y="8856663"/>
            <a:ext cx="723899" cy="27949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FB50CEA-79AD-43D9-9A40-EFA2532C9EE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952" y="279496"/>
            <a:ext cx="1604510" cy="55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76225" indent="-276225" algn="l" defTabSz="914400" rtl="0" eaLnBrk="1" latinLnBrk="0" hangingPunct="1">
      <a:buClr>
        <a:schemeClr val="bg2"/>
      </a:buClr>
      <a:buFont typeface="Wingdings" panose="05000000000000000000" pitchFamily="2" charset="2"/>
      <a:buChar char="§"/>
      <a:defRPr sz="1200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542925" indent="-266700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819150" indent="-276225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076325" indent="-257175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352550" indent="-276225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tx2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EF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DD9CB6A-56EE-4B2B-B8BB-D306ECD27E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127437" cy="6803477"/>
          </a:xfrm>
          <a:custGeom>
            <a:avLst/>
            <a:gdLst>
              <a:gd name="connsiteX0" fmla="*/ 0 w 7127437"/>
              <a:gd name="connsiteY0" fmla="*/ 0 h 6803477"/>
              <a:gd name="connsiteX1" fmla="*/ 7127437 w 7127437"/>
              <a:gd name="connsiteY1" fmla="*/ 0 h 6803477"/>
              <a:gd name="connsiteX2" fmla="*/ 7127437 w 7127437"/>
              <a:gd name="connsiteY2" fmla="*/ 606 h 6803477"/>
              <a:gd name="connsiteX3" fmla="*/ 0 w 7127437"/>
              <a:gd name="connsiteY3" fmla="*/ 6803477 h 6803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27437" h="6803477">
                <a:moveTo>
                  <a:pt x="0" y="0"/>
                </a:moveTo>
                <a:lnTo>
                  <a:pt x="7127437" y="0"/>
                </a:lnTo>
                <a:lnTo>
                  <a:pt x="7127437" y="606"/>
                </a:lnTo>
                <a:cubicBezTo>
                  <a:pt x="7127437" y="4665155"/>
                  <a:pt x="3746306" y="6803477"/>
                  <a:pt x="0" y="6803477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0A31B06-F191-47B8-B14A-ACD989EA25EA}"/>
              </a:ext>
            </a:extLst>
          </p:cNvPr>
          <p:cNvSpPr/>
          <p:nvPr userDrawn="1"/>
        </p:nvSpPr>
        <p:spPr>
          <a:xfrm>
            <a:off x="-9525" y="0"/>
            <a:ext cx="7199563" cy="6872269"/>
          </a:xfrm>
          <a:custGeom>
            <a:avLst/>
            <a:gdLst>
              <a:gd name="connsiteX0" fmla="*/ 7127437 w 7199563"/>
              <a:gd name="connsiteY0" fmla="*/ 0 h 6872269"/>
              <a:gd name="connsiteX1" fmla="*/ 7199563 w 7199563"/>
              <a:gd name="connsiteY1" fmla="*/ 0 h 6872269"/>
              <a:gd name="connsiteX2" fmla="*/ 7199563 w 7199563"/>
              <a:gd name="connsiteY2" fmla="*/ 606 h 6872269"/>
              <a:gd name="connsiteX3" fmla="*/ 0 w 7199563"/>
              <a:gd name="connsiteY3" fmla="*/ 6872269 h 6872269"/>
              <a:gd name="connsiteX4" fmla="*/ 0 w 7199563"/>
              <a:gd name="connsiteY4" fmla="*/ 6803477 h 6872269"/>
              <a:gd name="connsiteX5" fmla="*/ 7127437 w 7199563"/>
              <a:gd name="connsiteY5" fmla="*/ 606 h 6872269"/>
              <a:gd name="connsiteX6" fmla="*/ 7127437 w 7199563"/>
              <a:gd name="connsiteY6" fmla="*/ 0 h 6872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99563" h="6872269">
                <a:moveTo>
                  <a:pt x="7127437" y="0"/>
                </a:moveTo>
                <a:lnTo>
                  <a:pt x="7199563" y="0"/>
                </a:lnTo>
                <a:lnTo>
                  <a:pt x="7199563" y="606"/>
                </a:lnTo>
                <a:cubicBezTo>
                  <a:pt x="7199563" y="4712430"/>
                  <a:pt x="3784188" y="6872269"/>
                  <a:pt x="0" y="6872269"/>
                </a:cubicBezTo>
                <a:lnTo>
                  <a:pt x="0" y="6803477"/>
                </a:lnTo>
                <a:cubicBezTo>
                  <a:pt x="3746306" y="6803477"/>
                  <a:pt x="7127437" y="4665155"/>
                  <a:pt x="7127437" y="606"/>
                </a:cubicBezTo>
                <a:lnTo>
                  <a:pt x="7127437" y="0"/>
                </a:lnTo>
                <a:close/>
              </a:path>
            </a:pathLst>
          </a:custGeom>
          <a:solidFill>
            <a:schemeClr val="tx2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13445" y="3995181"/>
            <a:ext cx="4851620" cy="1139199"/>
          </a:xfrm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>
              <a:schemeClr val="bg1">
                <a:alpha val="50000"/>
              </a:schemeClr>
            </a:innerShdw>
          </a:effectLst>
        </p:spPr>
        <p:txBody>
          <a:bodyPr lIns="72000" tIns="180000" rIns="0" anchor="b" anchorCtr="0"/>
          <a:lstStyle>
            <a:lvl1pPr algn="l">
              <a:defRPr sz="3400">
                <a:effectLst/>
              </a:defRPr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2326" y="5122973"/>
            <a:ext cx="4852739" cy="908698"/>
          </a:xfrm>
        </p:spPr>
        <p:txBody>
          <a:bodyPr lIns="72000" tIns="108000" rIns="0" anchor="t" anchorCtr="0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AB160C-322C-45B0-B53E-9FA7A92AACE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8628" y="543814"/>
            <a:ext cx="1710000" cy="486847"/>
          </a:xfrm>
          <a:prstGeom prst="rect">
            <a:avLst/>
          </a:prstGeom>
        </p:spPr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8131491-5D33-4750-9F3D-16AA9D5DDF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3159298" cy="3010803"/>
          </a:xfrm>
          <a:custGeom>
            <a:avLst/>
            <a:gdLst>
              <a:gd name="connsiteX0" fmla="*/ 0 w 3159298"/>
              <a:gd name="connsiteY0" fmla="*/ 0 h 3010803"/>
              <a:gd name="connsiteX1" fmla="*/ 3159298 w 3159298"/>
              <a:gd name="connsiteY1" fmla="*/ 0 h 3010803"/>
              <a:gd name="connsiteX2" fmla="*/ 70979 w 3159298"/>
              <a:gd name="connsiteY2" fmla="*/ 2731051 h 3010803"/>
              <a:gd name="connsiteX3" fmla="*/ 1 w 3159298"/>
              <a:gd name="connsiteY3" fmla="*/ 3010803 h 3010803"/>
              <a:gd name="connsiteX4" fmla="*/ 0 w 3159298"/>
              <a:gd name="connsiteY4" fmla="*/ 3010803 h 301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9298" h="3010803">
                <a:moveTo>
                  <a:pt x="0" y="0"/>
                </a:moveTo>
                <a:lnTo>
                  <a:pt x="3159298" y="0"/>
                </a:lnTo>
                <a:cubicBezTo>
                  <a:pt x="1671132" y="287235"/>
                  <a:pt x="478885" y="1352486"/>
                  <a:pt x="70979" y="2731051"/>
                </a:cubicBezTo>
                <a:lnTo>
                  <a:pt x="1" y="3010803"/>
                </a:lnTo>
                <a:lnTo>
                  <a:pt x="0" y="3010803"/>
                </a:lnTo>
                <a:close/>
              </a:path>
            </a:pathLst>
          </a:custGeom>
          <a:solidFill>
            <a:srgbClr val="EFF2F4">
              <a:alpha val="89804"/>
            </a:srgbClr>
          </a:solidFill>
        </p:spPr>
        <p:txBody>
          <a:bodyPr wrap="square">
            <a:noAutofit/>
          </a:bodyPr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US" dirty="0"/>
              <a:t>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8846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rgbClr val="EF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2">
            <a:extLst>
              <a:ext uri="{FF2B5EF4-FFF2-40B4-BE49-F238E27FC236}">
                <a16:creationId xmlns:a16="http://schemas.microsoft.com/office/drawing/2014/main" id="{C9BE2683-48DA-4695-9C00-B6F0AEEECC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6871" y="0"/>
            <a:ext cx="7105129" cy="6782472"/>
          </a:xfrm>
          <a:custGeom>
            <a:avLst/>
            <a:gdLst>
              <a:gd name="connsiteX0" fmla="*/ 0 w 7105129"/>
              <a:gd name="connsiteY0" fmla="*/ 0 h 6782472"/>
              <a:gd name="connsiteX1" fmla="*/ 7105129 w 7105129"/>
              <a:gd name="connsiteY1" fmla="*/ 0 h 6782472"/>
              <a:gd name="connsiteX2" fmla="*/ 7105129 w 7105129"/>
              <a:gd name="connsiteY2" fmla="*/ 6782472 h 6782472"/>
              <a:gd name="connsiteX3" fmla="*/ 0 w 7105129"/>
              <a:gd name="connsiteY3" fmla="*/ 604 h 67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5129" h="6782472">
                <a:moveTo>
                  <a:pt x="0" y="0"/>
                </a:moveTo>
                <a:lnTo>
                  <a:pt x="7105129" y="0"/>
                </a:lnTo>
                <a:lnTo>
                  <a:pt x="7105129" y="6782472"/>
                </a:lnTo>
                <a:cubicBezTo>
                  <a:pt x="3370994" y="6782472"/>
                  <a:pt x="0" y="4650752"/>
                  <a:pt x="0" y="60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8131491-5D33-4750-9F3D-16AA9D5DDF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9032702" y="0"/>
            <a:ext cx="3159298" cy="3010803"/>
          </a:xfrm>
          <a:custGeom>
            <a:avLst/>
            <a:gdLst>
              <a:gd name="connsiteX0" fmla="*/ 0 w 3159298"/>
              <a:gd name="connsiteY0" fmla="*/ 0 h 3010803"/>
              <a:gd name="connsiteX1" fmla="*/ 3159298 w 3159298"/>
              <a:gd name="connsiteY1" fmla="*/ 0 h 3010803"/>
              <a:gd name="connsiteX2" fmla="*/ 70979 w 3159298"/>
              <a:gd name="connsiteY2" fmla="*/ 2731051 h 3010803"/>
              <a:gd name="connsiteX3" fmla="*/ 1 w 3159298"/>
              <a:gd name="connsiteY3" fmla="*/ 3010803 h 3010803"/>
              <a:gd name="connsiteX4" fmla="*/ 0 w 3159298"/>
              <a:gd name="connsiteY4" fmla="*/ 3010803 h 301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9298" h="3010803">
                <a:moveTo>
                  <a:pt x="0" y="0"/>
                </a:moveTo>
                <a:lnTo>
                  <a:pt x="3159298" y="0"/>
                </a:lnTo>
                <a:cubicBezTo>
                  <a:pt x="1671132" y="287235"/>
                  <a:pt x="478885" y="1352486"/>
                  <a:pt x="70979" y="2731051"/>
                </a:cubicBezTo>
                <a:lnTo>
                  <a:pt x="1" y="3010803"/>
                </a:lnTo>
                <a:lnTo>
                  <a:pt x="0" y="3010803"/>
                </a:lnTo>
                <a:close/>
              </a:path>
            </a:pathLst>
          </a:custGeom>
          <a:solidFill>
            <a:srgbClr val="EFF2F4">
              <a:alpha val="89804"/>
            </a:srgbClr>
          </a:solidFill>
        </p:spPr>
        <p:txBody>
          <a:bodyPr wrap="square">
            <a:noAutofit/>
          </a:bodyPr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CDC44EB-D676-4303-B8B9-22B2C8B7C168}"/>
              </a:ext>
            </a:extLst>
          </p:cNvPr>
          <p:cNvSpPr/>
          <p:nvPr/>
        </p:nvSpPr>
        <p:spPr>
          <a:xfrm>
            <a:off x="5020724" y="-1"/>
            <a:ext cx="7177033" cy="6851052"/>
          </a:xfrm>
          <a:custGeom>
            <a:avLst/>
            <a:gdLst>
              <a:gd name="connsiteX0" fmla="*/ 0 w 7177033"/>
              <a:gd name="connsiteY0" fmla="*/ 0 h 6851052"/>
              <a:gd name="connsiteX1" fmla="*/ 71903 w 7177033"/>
              <a:gd name="connsiteY1" fmla="*/ 0 h 6851052"/>
              <a:gd name="connsiteX2" fmla="*/ 71903 w 7177033"/>
              <a:gd name="connsiteY2" fmla="*/ 604 h 6851052"/>
              <a:gd name="connsiteX3" fmla="*/ 7177033 w 7177033"/>
              <a:gd name="connsiteY3" fmla="*/ 6782472 h 6851052"/>
              <a:gd name="connsiteX4" fmla="*/ 7177033 w 7177033"/>
              <a:gd name="connsiteY4" fmla="*/ 6851052 h 6851052"/>
              <a:gd name="connsiteX5" fmla="*/ 0 w 7177033"/>
              <a:gd name="connsiteY5" fmla="*/ 604 h 6851052"/>
              <a:gd name="connsiteX6" fmla="*/ 0 w 7177033"/>
              <a:gd name="connsiteY6" fmla="*/ 0 h 685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77033" h="6851052">
                <a:moveTo>
                  <a:pt x="0" y="0"/>
                </a:moveTo>
                <a:lnTo>
                  <a:pt x="71903" y="0"/>
                </a:lnTo>
                <a:lnTo>
                  <a:pt x="71903" y="604"/>
                </a:lnTo>
                <a:cubicBezTo>
                  <a:pt x="71903" y="4650752"/>
                  <a:pt x="3442897" y="6782472"/>
                  <a:pt x="7177033" y="6782472"/>
                </a:cubicBezTo>
                <a:lnTo>
                  <a:pt x="7177033" y="6851052"/>
                </a:lnTo>
                <a:cubicBezTo>
                  <a:pt x="3404831" y="6851052"/>
                  <a:pt x="0" y="4697579"/>
                  <a:pt x="0" y="60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9648" y="3995181"/>
            <a:ext cx="4851620" cy="1139199"/>
          </a:xfrm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>
              <a:schemeClr val="bg1">
                <a:alpha val="50000"/>
              </a:schemeClr>
            </a:innerShdw>
          </a:effectLst>
        </p:spPr>
        <p:txBody>
          <a:bodyPr lIns="72000" tIns="180000" rIns="0" anchor="b" anchorCtr="0"/>
          <a:lstStyle>
            <a:lvl1pPr algn="l">
              <a:defRPr sz="3400">
                <a:effectLst/>
              </a:defRPr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9648" y="5122973"/>
            <a:ext cx="4852739" cy="908698"/>
          </a:xfrm>
        </p:spPr>
        <p:txBody>
          <a:bodyPr lIns="72000" tIns="108000" rIns="0" anchor="t" anchorCtr="0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AB160C-322C-45B0-B53E-9FA7A92AACE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18" y="543814"/>
            <a:ext cx="1710000" cy="48684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231732-D644-4BB5-824C-23D3F9BD8849}"/>
              </a:ext>
            </a:extLst>
          </p:cNvPr>
          <p:cNvSpPr/>
          <p:nvPr/>
        </p:nvSpPr>
        <p:spPr>
          <a:xfrm>
            <a:off x="9029465" y="0"/>
            <a:ext cx="3149544" cy="3001507"/>
          </a:xfrm>
          <a:custGeom>
            <a:avLst/>
            <a:gdLst>
              <a:gd name="connsiteX0" fmla="*/ 3149544 w 3149544"/>
              <a:gd name="connsiteY0" fmla="*/ 3001508 h 3001507"/>
              <a:gd name="connsiteX1" fmla="*/ 3149544 w 3149544"/>
              <a:gd name="connsiteY1" fmla="*/ 3001508 h 3001507"/>
              <a:gd name="connsiteX2" fmla="*/ 3149544 w 3149544"/>
              <a:gd name="connsiteY2" fmla="*/ 0 h 3001507"/>
              <a:gd name="connsiteX3" fmla="*/ 0 w 3149544"/>
              <a:gd name="connsiteY3" fmla="*/ 0 h 3001507"/>
              <a:gd name="connsiteX4" fmla="*/ 0 w 3149544"/>
              <a:gd name="connsiteY4" fmla="*/ 0 h 3001507"/>
              <a:gd name="connsiteX5" fmla="*/ 3149544 w 3149544"/>
              <a:gd name="connsiteY5" fmla="*/ 0 h 3001507"/>
              <a:gd name="connsiteX6" fmla="*/ 3149544 w 3149544"/>
              <a:gd name="connsiteY6" fmla="*/ 3001508 h 300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9544" h="3001507">
                <a:moveTo>
                  <a:pt x="3149544" y="3001508"/>
                </a:moveTo>
                <a:lnTo>
                  <a:pt x="3149544" y="3001508"/>
                </a:lnTo>
                <a:lnTo>
                  <a:pt x="3149544" y="0"/>
                </a:ln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lnTo>
                  <a:pt x="3149544" y="0"/>
                </a:lnTo>
                <a:lnTo>
                  <a:pt x="3149544" y="3001508"/>
                </a:lnTo>
              </a:path>
            </a:pathLst>
          </a:custGeom>
          <a:solidFill>
            <a:srgbClr val="414142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9A2C661-8684-4C90-8258-DA04517DD90D}"/>
              </a:ext>
            </a:extLst>
          </p:cNvPr>
          <p:cNvSpPr/>
          <p:nvPr/>
        </p:nvSpPr>
        <p:spPr>
          <a:xfrm>
            <a:off x="9029162" y="0"/>
            <a:ext cx="3149846" cy="3001507"/>
          </a:xfrm>
          <a:custGeom>
            <a:avLst/>
            <a:gdLst>
              <a:gd name="connsiteX0" fmla="*/ 3149847 w 3149846"/>
              <a:gd name="connsiteY0" fmla="*/ 3001508 h 3001507"/>
              <a:gd name="connsiteX1" fmla="*/ 3149847 w 3149846"/>
              <a:gd name="connsiteY1" fmla="*/ 3001508 h 3001507"/>
              <a:gd name="connsiteX2" fmla="*/ 3149847 w 3149846"/>
              <a:gd name="connsiteY2" fmla="*/ 0 h 3001507"/>
              <a:gd name="connsiteX3" fmla="*/ 0 w 3149846"/>
              <a:gd name="connsiteY3" fmla="*/ 0 h 3001507"/>
              <a:gd name="connsiteX4" fmla="*/ 0 w 3149846"/>
              <a:gd name="connsiteY4" fmla="*/ 0 h 3001507"/>
              <a:gd name="connsiteX5" fmla="*/ 3149847 w 3149846"/>
              <a:gd name="connsiteY5" fmla="*/ 0 h 3001507"/>
              <a:gd name="connsiteX6" fmla="*/ 3149847 w 3149846"/>
              <a:gd name="connsiteY6" fmla="*/ 3001508 h 300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9846" h="3001507">
                <a:moveTo>
                  <a:pt x="3149847" y="3001508"/>
                </a:moveTo>
                <a:lnTo>
                  <a:pt x="3149847" y="3001508"/>
                </a:lnTo>
                <a:lnTo>
                  <a:pt x="3149847" y="0"/>
                </a:lnTo>
                <a:lnTo>
                  <a:pt x="0" y="0"/>
                </a:lnTo>
                <a:lnTo>
                  <a:pt x="0" y="0"/>
                </a:lnTo>
                <a:lnTo>
                  <a:pt x="3149847" y="0"/>
                </a:lnTo>
                <a:lnTo>
                  <a:pt x="3149847" y="3001508"/>
                </a:lnTo>
              </a:path>
            </a:pathLst>
          </a:custGeom>
          <a:solidFill>
            <a:srgbClr val="3E0000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454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EF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2">
            <a:extLst>
              <a:ext uri="{FF2B5EF4-FFF2-40B4-BE49-F238E27FC236}">
                <a16:creationId xmlns:a16="http://schemas.microsoft.com/office/drawing/2014/main" id="{05AAD89D-0076-48DE-AE46-C7192D3147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75528"/>
            <a:ext cx="7105432" cy="6782472"/>
          </a:xfrm>
          <a:custGeom>
            <a:avLst/>
            <a:gdLst>
              <a:gd name="connsiteX0" fmla="*/ 0 w 7105432"/>
              <a:gd name="connsiteY0" fmla="*/ 0 h 6782472"/>
              <a:gd name="connsiteX1" fmla="*/ 7105432 w 7105432"/>
              <a:gd name="connsiteY1" fmla="*/ 6781867 h 6782472"/>
              <a:gd name="connsiteX2" fmla="*/ 7105432 w 7105432"/>
              <a:gd name="connsiteY2" fmla="*/ 6782472 h 6782472"/>
              <a:gd name="connsiteX3" fmla="*/ 0 w 7105432"/>
              <a:gd name="connsiteY3" fmla="*/ 6782472 h 678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5432" h="6782472">
                <a:moveTo>
                  <a:pt x="0" y="0"/>
                </a:moveTo>
                <a:cubicBezTo>
                  <a:pt x="3734740" y="0"/>
                  <a:pt x="7105432" y="2131720"/>
                  <a:pt x="7105432" y="6781867"/>
                </a:cubicBezTo>
                <a:lnTo>
                  <a:pt x="7105432" y="6782472"/>
                </a:lnTo>
                <a:lnTo>
                  <a:pt x="0" y="678247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57472" y="3124201"/>
            <a:ext cx="3691088" cy="2010180"/>
          </a:xfrm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>
              <a:schemeClr val="bg1">
                <a:alpha val="50000"/>
              </a:schemeClr>
            </a:innerShdw>
          </a:effectLst>
        </p:spPr>
        <p:txBody>
          <a:bodyPr lIns="72000" tIns="180000" rIns="0" anchor="b" anchorCtr="0"/>
          <a:lstStyle>
            <a:lvl1pPr algn="l">
              <a:defRPr sz="3400">
                <a:effectLst/>
              </a:defRPr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956551" y="5122973"/>
            <a:ext cx="3692008" cy="908698"/>
          </a:xfrm>
        </p:spPr>
        <p:txBody>
          <a:bodyPr lIns="72000" tIns="108000" rIns="0" anchor="t" anchorCtr="0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AB160C-322C-45B0-B53E-9FA7A92AACE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8628" y="543814"/>
            <a:ext cx="1710000" cy="486847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3A2F445-740C-4F43-80CF-4E228B326B0D}"/>
              </a:ext>
            </a:extLst>
          </p:cNvPr>
          <p:cNvSpPr/>
          <p:nvPr/>
        </p:nvSpPr>
        <p:spPr>
          <a:xfrm>
            <a:off x="-9526" y="0"/>
            <a:ext cx="7177336" cy="6851052"/>
          </a:xfrm>
          <a:custGeom>
            <a:avLst/>
            <a:gdLst>
              <a:gd name="connsiteX0" fmla="*/ 0 w 7177336"/>
              <a:gd name="connsiteY0" fmla="*/ 0 h 6851052"/>
              <a:gd name="connsiteX1" fmla="*/ 7177336 w 7177336"/>
              <a:gd name="connsiteY1" fmla="*/ 6850447 h 6851052"/>
              <a:gd name="connsiteX2" fmla="*/ 7177336 w 7177336"/>
              <a:gd name="connsiteY2" fmla="*/ 6851052 h 6851052"/>
              <a:gd name="connsiteX3" fmla="*/ 0 w 7177336"/>
              <a:gd name="connsiteY3" fmla="*/ 6851052 h 6851052"/>
              <a:gd name="connsiteX4" fmla="*/ 0 w 7177336"/>
              <a:gd name="connsiteY4" fmla="*/ 6851051 h 6851052"/>
              <a:gd name="connsiteX5" fmla="*/ 7105432 w 7177336"/>
              <a:gd name="connsiteY5" fmla="*/ 6851051 h 6851052"/>
              <a:gd name="connsiteX6" fmla="*/ 7105432 w 7177336"/>
              <a:gd name="connsiteY6" fmla="*/ 6850446 h 6851052"/>
              <a:gd name="connsiteX7" fmla="*/ 0 w 7177336"/>
              <a:gd name="connsiteY7" fmla="*/ 68579 h 6851052"/>
              <a:gd name="connsiteX8" fmla="*/ 0 w 7177336"/>
              <a:gd name="connsiteY8" fmla="*/ 0 h 685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77336" h="6851052">
                <a:moveTo>
                  <a:pt x="0" y="0"/>
                </a:moveTo>
                <a:cubicBezTo>
                  <a:pt x="3772504" y="0"/>
                  <a:pt x="7177336" y="2153170"/>
                  <a:pt x="7177336" y="6850447"/>
                </a:cubicBezTo>
                <a:lnTo>
                  <a:pt x="7177336" y="6851052"/>
                </a:lnTo>
                <a:lnTo>
                  <a:pt x="0" y="6851052"/>
                </a:lnTo>
                <a:lnTo>
                  <a:pt x="0" y="6851051"/>
                </a:lnTo>
                <a:lnTo>
                  <a:pt x="7105432" y="6851051"/>
                </a:lnTo>
                <a:lnTo>
                  <a:pt x="7105432" y="6850446"/>
                </a:lnTo>
                <a:cubicBezTo>
                  <a:pt x="7105432" y="2200299"/>
                  <a:pt x="3734740" y="68579"/>
                  <a:pt x="0" y="68579"/>
                </a:cubicBezTo>
                <a:lnTo>
                  <a:pt x="0" y="0"/>
                </a:lnTo>
                <a:close/>
              </a:path>
            </a:pathLst>
          </a:custGeom>
          <a:solidFill>
            <a:srgbClr val="ED1C24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008FE5C-2BE2-4528-B392-4221A4CD796D}"/>
              </a:ext>
            </a:extLst>
          </p:cNvPr>
          <p:cNvSpPr/>
          <p:nvPr/>
        </p:nvSpPr>
        <p:spPr>
          <a:xfrm>
            <a:off x="0" y="6851052"/>
            <a:ext cx="3149544" cy="30211"/>
          </a:xfrm>
          <a:custGeom>
            <a:avLst/>
            <a:gdLst>
              <a:gd name="connsiteX0" fmla="*/ 3149544 w 3149544"/>
              <a:gd name="connsiteY0" fmla="*/ 0 h 30211"/>
              <a:gd name="connsiteX1" fmla="*/ 0 w 3149544"/>
              <a:gd name="connsiteY1" fmla="*/ 0 h 30211"/>
              <a:gd name="connsiteX2" fmla="*/ 0 w 3149544"/>
              <a:gd name="connsiteY2" fmla="*/ 0 h 30211"/>
              <a:gd name="connsiteX3" fmla="*/ 0 w 3149544"/>
              <a:gd name="connsiteY3" fmla="*/ 0 h 30211"/>
              <a:gd name="connsiteX4" fmla="*/ 3149544 w 3149544"/>
              <a:gd name="connsiteY4" fmla="*/ 0 h 30211"/>
              <a:gd name="connsiteX5" fmla="*/ 3149544 w 3149544"/>
              <a:gd name="connsiteY5" fmla="*/ 0 h 30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49544" h="30211">
                <a:moveTo>
                  <a:pt x="3149544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3149544" y="0"/>
                </a:lnTo>
                <a:lnTo>
                  <a:pt x="3149544" y="0"/>
                </a:lnTo>
              </a:path>
            </a:pathLst>
          </a:custGeom>
          <a:solidFill>
            <a:srgbClr val="414142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0FC9189-CF1E-48C0-927E-9C8D220135CF}"/>
              </a:ext>
            </a:extLst>
          </p:cNvPr>
          <p:cNvSpPr/>
          <p:nvPr/>
        </p:nvSpPr>
        <p:spPr>
          <a:xfrm>
            <a:off x="0" y="3849544"/>
            <a:ext cx="30211" cy="3001508"/>
          </a:xfrm>
          <a:custGeom>
            <a:avLst/>
            <a:gdLst>
              <a:gd name="connsiteX0" fmla="*/ 0 w 30211"/>
              <a:gd name="connsiteY0" fmla="*/ 3001508 h 3001508"/>
              <a:gd name="connsiteX1" fmla="*/ 0 w 30211"/>
              <a:gd name="connsiteY1" fmla="*/ 3001508 h 3001508"/>
              <a:gd name="connsiteX2" fmla="*/ 0 w 30211"/>
              <a:gd name="connsiteY2" fmla="*/ 0 h 3001508"/>
              <a:gd name="connsiteX3" fmla="*/ 0 w 30211"/>
              <a:gd name="connsiteY3" fmla="*/ 0 h 3001508"/>
              <a:gd name="connsiteX4" fmla="*/ 0 w 30211"/>
              <a:gd name="connsiteY4" fmla="*/ 3001508 h 300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11" h="3001508">
                <a:moveTo>
                  <a:pt x="0" y="3001508"/>
                </a:moveTo>
                <a:lnTo>
                  <a:pt x="0" y="3001508"/>
                </a:lnTo>
                <a:lnTo>
                  <a:pt x="0" y="0"/>
                </a:lnTo>
                <a:lnTo>
                  <a:pt x="0" y="0"/>
                </a:lnTo>
                <a:lnTo>
                  <a:pt x="0" y="3001508"/>
                </a:lnTo>
              </a:path>
            </a:pathLst>
          </a:custGeom>
          <a:solidFill>
            <a:srgbClr val="3E0000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8131491-5D33-4750-9F3D-16AA9D5DDF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flipV="1">
            <a:off x="0" y="3847197"/>
            <a:ext cx="3159298" cy="3010803"/>
          </a:xfrm>
          <a:custGeom>
            <a:avLst/>
            <a:gdLst>
              <a:gd name="connsiteX0" fmla="*/ 0 w 3159298"/>
              <a:gd name="connsiteY0" fmla="*/ 0 h 3010803"/>
              <a:gd name="connsiteX1" fmla="*/ 3159298 w 3159298"/>
              <a:gd name="connsiteY1" fmla="*/ 0 h 3010803"/>
              <a:gd name="connsiteX2" fmla="*/ 70979 w 3159298"/>
              <a:gd name="connsiteY2" fmla="*/ 2731051 h 3010803"/>
              <a:gd name="connsiteX3" fmla="*/ 1 w 3159298"/>
              <a:gd name="connsiteY3" fmla="*/ 3010803 h 3010803"/>
              <a:gd name="connsiteX4" fmla="*/ 0 w 3159298"/>
              <a:gd name="connsiteY4" fmla="*/ 3010803 h 301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9298" h="3010803">
                <a:moveTo>
                  <a:pt x="0" y="0"/>
                </a:moveTo>
                <a:lnTo>
                  <a:pt x="3159298" y="0"/>
                </a:lnTo>
                <a:cubicBezTo>
                  <a:pt x="1671132" y="287235"/>
                  <a:pt x="478885" y="1352486"/>
                  <a:pt x="70979" y="2731051"/>
                </a:cubicBezTo>
                <a:lnTo>
                  <a:pt x="1" y="3010803"/>
                </a:lnTo>
                <a:lnTo>
                  <a:pt x="0" y="3010803"/>
                </a:lnTo>
                <a:close/>
              </a:path>
            </a:pathLst>
          </a:custGeom>
          <a:solidFill>
            <a:srgbClr val="EFF2F4">
              <a:alpha val="89804"/>
            </a:srgbClr>
          </a:solidFill>
        </p:spPr>
        <p:txBody>
          <a:bodyPr wrap="square">
            <a:noAutofit/>
          </a:bodyPr>
          <a:lstStyle>
            <a:lvl1pPr marL="0" indent="0">
              <a:buFontTx/>
              <a:buNone/>
              <a:defRPr sz="100"/>
            </a:lvl1pPr>
          </a:lstStyle>
          <a:p>
            <a:pPr lvl="0"/>
            <a:r>
              <a:rPr lang="en-US" dirty="0"/>
              <a:t>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1114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33166DBB-E96F-4AA4-97F7-6B38F636C4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233" y="-2576"/>
            <a:ext cx="12192000" cy="6858002"/>
          </a:xfrm>
          <a:custGeom>
            <a:avLst/>
            <a:gdLst>
              <a:gd name="connsiteX0" fmla="*/ 0 w 12192000"/>
              <a:gd name="connsiteY0" fmla="*/ 2 h 6858002"/>
              <a:gd name="connsiteX1" fmla="*/ 5001674 w 12192000"/>
              <a:gd name="connsiteY1" fmla="*/ 2 h 6858002"/>
              <a:gd name="connsiteX2" fmla="*/ 5001674 w 12192000"/>
              <a:gd name="connsiteY2" fmla="*/ 604 h 6858002"/>
              <a:gd name="connsiteX3" fmla="*/ 12178706 w 12192000"/>
              <a:gd name="connsiteY3" fmla="*/ 6851052 h 6858002"/>
              <a:gd name="connsiteX4" fmla="*/ 12178706 w 12192000"/>
              <a:gd name="connsiteY4" fmla="*/ 6782236 h 6858002"/>
              <a:gd name="connsiteX5" fmla="*/ 11843082 w 12192000"/>
              <a:gd name="connsiteY5" fmla="*/ 6776217 h 6858002"/>
              <a:gd name="connsiteX6" fmla="*/ 5086872 w 12192000"/>
              <a:gd name="connsiteY6" fmla="*/ 606 h 6858002"/>
              <a:gd name="connsiteX7" fmla="*/ 5086872 w 12192000"/>
              <a:gd name="connsiteY7" fmla="*/ 605 h 6858002"/>
              <a:gd name="connsiteX8" fmla="*/ 11843082 w 12192000"/>
              <a:gd name="connsiteY8" fmla="*/ 6776216 h 6858002"/>
              <a:gd name="connsiteX9" fmla="*/ 12178706 w 12192000"/>
              <a:gd name="connsiteY9" fmla="*/ 6782235 h 6858002"/>
              <a:gd name="connsiteX10" fmla="*/ 12178706 w 12192000"/>
              <a:gd name="connsiteY10" fmla="*/ 3001509 h 6858002"/>
              <a:gd name="connsiteX11" fmla="*/ 12179008 w 12192000"/>
              <a:gd name="connsiteY11" fmla="*/ 3001509 h 6858002"/>
              <a:gd name="connsiteX12" fmla="*/ 12178706 w 12192000"/>
              <a:gd name="connsiteY12" fmla="*/ 3000319 h 6858002"/>
              <a:gd name="connsiteX13" fmla="*/ 12108249 w 12192000"/>
              <a:gd name="connsiteY13" fmla="*/ 2722620 h 6858002"/>
              <a:gd name="connsiteX14" fmla="*/ 9303806 w 12192000"/>
              <a:gd name="connsiteY14" fmla="*/ 62667 h 6858002"/>
              <a:gd name="connsiteX15" fmla="*/ 9029166 w 12192000"/>
              <a:gd name="connsiteY15" fmla="*/ 2 h 6858002"/>
              <a:gd name="connsiteX16" fmla="*/ 12192000 w 12192000"/>
              <a:gd name="connsiteY16" fmla="*/ 2 h 6858002"/>
              <a:gd name="connsiteX17" fmla="*/ 12192000 w 12192000"/>
              <a:gd name="connsiteY17" fmla="*/ 6858002 h 6858002"/>
              <a:gd name="connsiteX18" fmla="*/ 0 w 12192000"/>
              <a:gd name="connsiteY18" fmla="*/ 6858002 h 6858002"/>
              <a:gd name="connsiteX19" fmla="*/ 5001674 w 12192000"/>
              <a:gd name="connsiteY19" fmla="*/ 0 h 6858002"/>
              <a:gd name="connsiteX20" fmla="*/ 9029162 w 12192000"/>
              <a:gd name="connsiteY20" fmla="*/ 0 h 6858002"/>
              <a:gd name="connsiteX21" fmla="*/ 9029166 w 12192000"/>
              <a:gd name="connsiteY21" fmla="*/ 1 h 6858002"/>
              <a:gd name="connsiteX22" fmla="*/ 5086872 w 12192000"/>
              <a:gd name="connsiteY22" fmla="*/ 1 h 6858002"/>
              <a:gd name="connsiteX23" fmla="*/ 5086872 w 12192000"/>
              <a:gd name="connsiteY23" fmla="*/ 2 h 6858002"/>
              <a:gd name="connsiteX24" fmla="*/ 5001674 w 12192000"/>
              <a:gd name="connsiteY24" fmla="*/ 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6858002">
                <a:moveTo>
                  <a:pt x="0" y="2"/>
                </a:moveTo>
                <a:lnTo>
                  <a:pt x="5001674" y="2"/>
                </a:lnTo>
                <a:lnTo>
                  <a:pt x="5001674" y="604"/>
                </a:lnTo>
                <a:cubicBezTo>
                  <a:pt x="5001674" y="4697579"/>
                  <a:pt x="8406504" y="6851052"/>
                  <a:pt x="12178706" y="6851052"/>
                </a:cubicBezTo>
                <a:lnTo>
                  <a:pt x="12178706" y="6782236"/>
                </a:lnTo>
                <a:lnTo>
                  <a:pt x="11843082" y="6776217"/>
                </a:lnTo>
                <a:cubicBezTo>
                  <a:pt x="8250471" y="6646782"/>
                  <a:pt x="5086872" y="4505437"/>
                  <a:pt x="5086872" y="606"/>
                </a:cubicBezTo>
                <a:lnTo>
                  <a:pt x="5086872" y="605"/>
                </a:lnTo>
                <a:cubicBezTo>
                  <a:pt x="5086872" y="4505436"/>
                  <a:pt x="8250471" y="6646781"/>
                  <a:pt x="11843082" y="6776216"/>
                </a:cubicBezTo>
                <a:lnTo>
                  <a:pt x="12178706" y="6782235"/>
                </a:lnTo>
                <a:lnTo>
                  <a:pt x="12178706" y="3001509"/>
                </a:lnTo>
                <a:lnTo>
                  <a:pt x="12179008" y="3001509"/>
                </a:lnTo>
                <a:lnTo>
                  <a:pt x="12178706" y="3000319"/>
                </a:lnTo>
                <a:lnTo>
                  <a:pt x="12108249" y="2722620"/>
                </a:lnTo>
                <a:cubicBezTo>
                  <a:pt x="11727016" y="1434205"/>
                  <a:pt x="10658535" y="420314"/>
                  <a:pt x="9303806" y="62667"/>
                </a:cubicBezTo>
                <a:lnTo>
                  <a:pt x="9029166" y="2"/>
                </a:lnTo>
                <a:lnTo>
                  <a:pt x="12192000" y="2"/>
                </a:lnTo>
                <a:lnTo>
                  <a:pt x="12192000" y="6858002"/>
                </a:lnTo>
                <a:lnTo>
                  <a:pt x="0" y="6858002"/>
                </a:lnTo>
                <a:close/>
                <a:moveTo>
                  <a:pt x="5001674" y="0"/>
                </a:moveTo>
                <a:lnTo>
                  <a:pt x="9029162" y="0"/>
                </a:lnTo>
                <a:lnTo>
                  <a:pt x="9029166" y="1"/>
                </a:lnTo>
                <a:lnTo>
                  <a:pt x="5086872" y="1"/>
                </a:lnTo>
                <a:lnTo>
                  <a:pt x="5086872" y="2"/>
                </a:lnTo>
                <a:lnTo>
                  <a:pt x="5001674" y="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DB98DA6-1C6C-495D-8473-AB8D5A7BB72A}"/>
              </a:ext>
            </a:extLst>
          </p:cNvPr>
          <p:cNvSpPr/>
          <p:nvPr/>
        </p:nvSpPr>
        <p:spPr>
          <a:xfrm>
            <a:off x="9037351" y="-1559"/>
            <a:ext cx="3154048" cy="3005800"/>
          </a:xfrm>
          <a:custGeom>
            <a:avLst/>
            <a:gdLst>
              <a:gd name="connsiteX0" fmla="*/ 3154048 w 3154048"/>
              <a:gd name="connsiteY0" fmla="*/ 3005801 h 3005800"/>
              <a:gd name="connsiteX1" fmla="*/ 3154048 w 3154048"/>
              <a:gd name="connsiteY1" fmla="*/ 3005801 h 3005800"/>
              <a:gd name="connsiteX2" fmla="*/ 3154048 w 3154048"/>
              <a:gd name="connsiteY2" fmla="*/ 0 h 3005800"/>
              <a:gd name="connsiteX3" fmla="*/ 0 w 3154048"/>
              <a:gd name="connsiteY3" fmla="*/ 0 h 3005800"/>
              <a:gd name="connsiteX4" fmla="*/ 0 w 3154048"/>
              <a:gd name="connsiteY4" fmla="*/ 0 h 3005800"/>
              <a:gd name="connsiteX5" fmla="*/ 3154048 w 3154048"/>
              <a:gd name="connsiteY5" fmla="*/ 0 h 3005800"/>
              <a:gd name="connsiteX6" fmla="*/ 3154048 w 3154048"/>
              <a:gd name="connsiteY6" fmla="*/ 3005801 h 300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4048" h="3005800">
                <a:moveTo>
                  <a:pt x="3154048" y="3005801"/>
                </a:moveTo>
                <a:lnTo>
                  <a:pt x="3154048" y="3005801"/>
                </a:lnTo>
                <a:lnTo>
                  <a:pt x="3154048" y="0"/>
                </a:ln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lnTo>
                  <a:pt x="3154048" y="0"/>
                </a:lnTo>
                <a:lnTo>
                  <a:pt x="3154048" y="3005801"/>
                </a:lnTo>
              </a:path>
            </a:pathLst>
          </a:custGeom>
          <a:solidFill>
            <a:srgbClr val="414142"/>
          </a:solidFill>
          <a:ln w="302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9DDB860-0209-4124-93D2-4A762A95EA71}"/>
              </a:ext>
            </a:extLst>
          </p:cNvPr>
          <p:cNvSpPr/>
          <p:nvPr/>
        </p:nvSpPr>
        <p:spPr>
          <a:xfrm>
            <a:off x="9037048" y="-1559"/>
            <a:ext cx="3154351" cy="3005800"/>
          </a:xfrm>
          <a:custGeom>
            <a:avLst/>
            <a:gdLst>
              <a:gd name="connsiteX0" fmla="*/ 3154351 w 3154351"/>
              <a:gd name="connsiteY0" fmla="*/ 3005801 h 3005800"/>
              <a:gd name="connsiteX1" fmla="*/ 3154351 w 3154351"/>
              <a:gd name="connsiteY1" fmla="*/ 3005801 h 3005800"/>
              <a:gd name="connsiteX2" fmla="*/ 3154351 w 3154351"/>
              <a:gd name="connsiteY2" fmla="*/ 0 h 3005800"/>
              <a:gd name="connsiteX3" fmla="*/ 0 w 3154351"/>
              <a:gd name="connsiteY3" fmla="*/ 0 h 3005800"/>
              <a:gd name="connsiteX4" fmla="*/ 0 w 3154351"/>
              <a:gd name="connsiteY4" fmla="*/ 0 h 3005800"/>
              <a:gd name="connsiteX5" fmla="*/ 3154351 w 3154351"/>
              <a:gd name="connsiteY5" fmla="*/ 0 h 3005800"/>
              <a:gd name="connsiteX6" fmla="*/ 3154351 w 3154351"/>
              <a:gd name="connsiteY6" fmla="*/ 3005801 h 300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4351" h="3005800">
                <a:moveTo>
                  <a:pt x="3154351" y="3005801"/>
                </a:moveTo>
                <a:lnTo>
                  <a:pt x="3154351" y="3005801"/>
                </a:lnTo>
                <a:lnTo>
                  <a:pt x="3154351" y="0"/>
                </a:lnTo>
                <a:lnTo>
                  <a:pt x="0" y="0"/>
                </a:lnTo>
                <a:lnTo>
                  <a:pt x="0" y="0"/>
                </a:lnTo>
                <a:lnTo>
                  <a:pt x="3154351" y="0"/>
                </a:lnTo>
                <a:lnTo>
                  <a:pt x="3154351" y="3005801"/>
                </a:lnTo>
              </a:path>
            </a:pathLst>
          </a:custGeom>
          <a:solidFill>
            <a:srgbClr val="3E0000"/>
          </a:solidFill>
          <a:ln w="302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86785" y="2979977"/>
            <a:ext cx="4481600" cy="1139199"/>
          </a:xfrm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>
              <a:schemeClr val="bg1">
                <a:alpha val="50000"/>
              </a:schemeClr>
            </a:innerShdw>
          </a:effectLst>
        </p:spPr>
        <p:txBody>
          <a:bodyPr lIns="72000" tIns="180000" rIns="0" anchor="b" anchorCtr="0"/>
          <a:lstStyle>
            <a:lvl1pPr algn="l">
              <a:defRPr sz="3400">
                <a:effectLst/>
              </a:defRPr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86786" y="4107769"/>
            <a:ext cx="4482634" cy="584151"/>
          </a:xfrm>
        </p:spPr>
        <p:txBody>
          <a:bodyPr lIns="72000" tIns="108000" rIns="0" anchor="t" anchorCtr="0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Click to edit subtitle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AB160C-322C-45B0-B53E-9FA7A92AACE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4137" y="903801"/>
            <a:ext cx="1710000" cy="486847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231732-D644-4BB5-824C-23D3F9BD8849}"/>
              </a:ext>
            </a:extLst>
          </p:cNvPr>
          <p:cNvSpPr/>
          <p:nvPr/>
        </p:nvSpPr>
        <p:spPr>
          <a:xfrm>
            <a:off x="9054865" y="0"/>
            <a:ext cx="3149544" cy="3001507"/>
          </a:xfrm>
          <a:custGeom>
            <a:avLst/>
            <a:gdLst>
              <a:gd name="connsiteX0" fmla="*/ 3149544 w 3149544"/>
              <a:gd name="connsiteY0" fmla="*/ 3001508 h 3001507"/>
              <a:gd name="connsiteX1" fmla="*/ 3149544 w 3149544"/>
              <a:gd name="connsiteY1" fmla="*/ 3001508 h 3001507"/>
              <a:gd name="connsiteX2" fmla="*/ 3149544 w 3149544"/>
              <a:gd name="connsiteY2" fmla="*/ 0 h 3001507"/>
              <a:gd name="connsiteX3" fmla="*/ 0 w 3149544"/>
              <a:gd name="connsiteY3" fmla="*/ 0 h 3001507"/>
              <a:gd name="connsiteX4" fmla="*/ 0 w 3149544"/>
              <a:gd name="connsiteY4" fmla="*/ 0 h 3001507"/>
              <a:gd name="connsiteX5" fmla="*/ 3149544 w 3149544"/>
              <a:gd name="connsiteY5" fmla="*/ 0 h 3001507"/>
              <a:gd name="connsiteX6" fmla="*/ 3149544 w 3149544"/>
              <a:gd name="connsiteY6" fmla="*/ 3001508 h 300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9544" h="3001507">
                <a:moveTo>
                  <a:pt x="3149544" y="3001508"/>
                </a:moveTo>
                <a:lnTo>
                  <a:pt x="3149544" y="3001508"/>
                </a:lnTo>
                <a:lnTo>
                  <a:pt x="3149544" y="0"/>
                </a:ln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lnTo>
                  <a:pt x="3149544" y="0"/>
                </a:lnTo>
                <a:lnTo>
                  <a:pt x="3149544" y="3001508"/>
                </a:lnTo>
              </a:path>
            </a:pathLst>
          </a:custGeom>
          <a:solidFill>
            <a:srgbClr val="414142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9A2C661-8684-4C90-8258-DA04517DD90D}"/>
              </a:ext>
            </a:extLst>
          </p:cNvPr>
          <p:cNvSpPr/>
          <p:nvPr/>
        </p:nvSpPr>
        <p:spPr>
          <a:xfrm>
            <a:off x="9054562" y="0"/>
            <a:ext cx="3149846" cy="3001507"/>
          </a:xfrm>
          <a:custGeom>
            <a:avLst/>
            <a:gdLst>
              <a:gd name="connsiteX0" fmla="*/ 3149847 w 3149846"/>
              <a:gd name="connsiteY0" fmla="*/ 3001508 h 3001507"/>
              <a:gd name="connsiteX1" fmla="*/ 3149847 w 3149846"/>
              <a:gd name="connsiteY1" fmla="*/ 3001508 h 3001507"/>
              <a:gd name="connsiteX2" fmla="*/ 3149847 w 3149846"/>
              <a:gd name="connsiteY2" fmla="*/ 0 h 3001507"/>
              <a:gd name="connsiteX3" fmla="*/ 0 w 3149846"/>
              <a:gd name="connsiteY3" fmla="*/ 0 h 3001507"/>
              <a:gd name="connsiteX4" fmla="*/ 0 w 3149846"/>
              <a:gd name="connsiteY4" fmla="*/ 0 h 3001507"/>
              <a:gd name="connsiteX5" fmla="*/ 3149847 w 3149846"/>
              <a:gd name="connsiteY5" fmla="*/ 0 h 3001507"/>
              <a:gd name="connsiteX6" fmla="*/ 3149847 w 3149846"/>
              <a:gd name="connsiteY6" fmla="*/ 3001508 h 300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9846" h="3001507">
                <a:moveTo>
                  <a:pt x="3149847" y="3001508"/>
                </a:moveTo>
                <a:lnTo>
                  <a:pt x="3149847" y="3001508"/>
                </a:lnTo>
                <a:lnTo>
                  <a:pt x="3149847" y="0"/>
                </a:lnTo>
                <a:lnTo>
                  <a:pt x="0" y="0"/>
                </a:lnTo>
                <a:lnTo>
                  <a:pt x="0" y="0"/>
                </a:lnTo>
                <a:lnTo>
                  <a:pt x="3149847" y="0"/>
                </a:lnTo>
                <a:lnTo>
                  <a:pt x="3149847" y="3001508"/>
                </a:lnTo>
              </a:path>
            </a:pathLst>
          </a:custGeom>
          <a:solidFill>
            <a:srgbClr val="3E0000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876C8B7-BCEE-4F0A-BADA-15A686820FE0}"/>
              </a:ext>
            </a:extLst>
          </p:cNvPr>
          <p:cNvSpPr/>
          <p:nvPr/>
        </p:nvSpPr>
        <p:spPr>
          <a:xfrm>
            <a:off x="9029464" y="0"/>
            <a:ext cx="3149543" cy="3001507"/>
          </a:xfrm>
          <a:custGeom>
            <a:avLst/>
            <a:gdLst>
              <a:gd name="connsiteX0" fmla="*/ 3149544 w 3149543"/>
              <a:gd name="connsiteY0" fmla="*/ 3001508 h 3001507"/>
              <a:gd name="connsiteX1" fmla="*/ 3149544 w 3149543"/>
              <a:gd name="connsiteY1" fmla="*/ 3001508 h 3001507"/>
              <a:gd name="connsiteX2" fmla="*/ 3149544 w 3149543"/>
              <a:gd name="connsiteY2" fmla="*/ 0 h 3001507"/>
              <a:gd name="connsiteX3" fmla="*/ 0 w 3149543"/>
              <a:gd name="connsiteY3" fmla="*/ 0 h 3001507"/>
              <a:gd name="connsiteX4" fmla="*/ 0 w 3149543"/>
              <a:gd name="connsiteY4" fmla="*/ 0 h 3001507"/>
              <a:gd name="connsiteX5" fmla="*/ 3149544 w 3149543"/>
              <a:gd name="connsiteY5" fmla="*/ 0 h 3001507"/>
              <a:gd name="connsiteX6" fmla="*/ 3149544 w 3149543"/>
              <a:gd name="connsiteY6" fmla="*/ 3001508 h 300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9543" h="3001507">
                <a:moveTo>
                  <a:pt x="3149544" y="3001508"/>
                </a:moveTo>
                <a:lnTo>
                  <a:pt x="3149544" y="3001508"/>
                </a:lnTo>
                <a:lnTo>
                  <a:pt x="3149544" y="0"/>
                </a:ln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lnTo>
                  <a:pt x="3149544" y="0"/>
                </a:lnTo>
                <a:lnTo>
                  <a:pt x="3149544" y="3001508"/>
                </a:lnTo>
              </a:path>
            </a:pathLst>
          </a:custGeom>
          <a:solidFill>
            <a:srgbClr val="414142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A65ECF6-D431-4866-9F21-E46736F01ABA}"/>
              </a:ext>
            </a:extLst>
          </p:cNvPr>
          <p:cNvSpPr/>
          <p:nvPr/>
        </p:nvSpPr>
        <p:spPr>
          <a:xfrm>
            <a:off x="9029162" y="0"/>
            <a:ext cx="3149846" cy="3001507"/>
          </a:xfrm>
          <a:custGeom>
            <a:avLst/>
            <a:gdLst>
              <a:gd name="connsiteX0" fmla="*/ 3149846 w 3149846"/>
              <a:gd name="connsiteY0" fmla="*/ 3001508 h 3001507"/>
              <a:gd name="connsiteX1" fmla="*/ 3149846 w 3149846"/>
              <a:gd name="connsiteY1" fmla="*/ 3001508 h 3001507"/>
              <a:gd name="connsiteX2" fmla="*/ 3149846 w 3149846"/>
              <a:gd name="connsiteY2" fmla="*/ 0 h 3001507"/>
              <a:gd name="connsiteX3" fmla="*/ 0 w 3149846"/>
              <a:gd name="connsiteY3" fmla="*/ 0 h 3001507"/>
              <a:gd name="connsiteX4" fmla="*/ 0 w 3149846"/>
              <a:gd name="connsiteY4" fmla="*/ 0 h 3001507"/>
              <a:gd name="connsiteX5" fmla="*/ 3149846 w 3149846"/>
              <a:gd name="connsiteY5" fmla="*/ 0 h 3001507"/>
              <a:gd name="connsiteX6" fmla="*/ 3149846 w 3149846"/>
              <a:gd name="connsiteY6" fmla="*/ 3001508 h 3001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49846" h="3001507">
                <a:moveTo>
                  <a:pt x="3149846" y="3001508"/>
                </a:moveTo>
                <a:lnTo>
                  <a:pt x="3149846" y="3001508"/>
                </a:lnTo>
                <a:lnTo>
                  <a:pt x="3149846" y="0"/>
                </a:lnTo>
                <a:lnTo>
                  <a:pt x="0" y="0"/>
                </a:lnTo>
                <a:lnTo>
                  <a:pt x="0" y="0"/>
                </a:lnTo>
                <a:lnTo>
                  <a:pt x="3149846" y="0"/>
                </a:lnTo>
                <a:lnTo>
                  <a:pt x="3149846" y="3001508"/>
                </a:lnTo>
              </a:path>
            </a:pathLst>
          </a:custGeom>
          <a:solidFill>
            <a:srgbClr val="3E0000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EE49B25-E65F-4E8D-95F5-28A87C223E7F}"/>
              </a:ext>
            </a:extLst>
          </p:cNvPr>
          <p:cNvSpPr/>
          <p:nvPr userDrawn="1"/>
        </p:nvSpPr>
        <p:spPr>
          <a:xfrm>
            <a:off x="5013579" y="-1"/>
            <a:ext cx="7177033" cy="6851052"/>
          </a:xfrm>
          <a:custGeom>
            <a:avLst/>
            <a:gdLst>
              <a:gd name="connsiteX0" fmla="*/ 0 w 7177033"/>
              <a:gd name="connsiteY0" fmla="*/ 0 h 6851052"/>
              <a:gd name="connsiteX1" fmla="*/ 71903 w 7177033"/>
              <a:gd name="connsiteY1" fmla="*/ 0 h 6851052"/>
              <a:gd name="connsiteX2" fmla="*/ 71903 w 7177033"/>
              <a:gd name="connsiteY2" fmla="*/ 604 h 6851052"/>
              <a:gd name="connsiteX3" fmla="*/ 7177033 w 7177033"/>
              <a:gd name="connsiteY3" fmla="*/ 6782472 h 6851052"/>
              <a:gd name="connsiteX4" fmla="*/ 7177033 w 7177033"/>
              <a:gd name="connsiteY4" fmla="*/ 6851052 h 6851052"/>
              <a:gd name="connsiteX5" fmla="*/ 0 w 7177033"/>
              <a:gd name="connsiteY5" fmla="*/ 604 h 6851052"/>
              <a:gd name="connsiteX6" fmla="*/ 0 w 7177033"/>
              <a:gd name="connsiteY6" fmla="*/ 0 h 6851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77033" h="6851052">
                <a:moveTo>
                  <a:pt x="0" y="0"/>
                </a:moveTo>
                <a:lnTo>
                  <a:pt x="71903" y="0"/>
                </a:lnTo>
                <a:lnTo>
                  <a:pt x="71903" y="604"/>
                </a:lnTo>
                <a:cubicBezTo>
                  <a:pt x="71903" y="4650752"/>
                  <a:pt x="3442897" y="6782472"/>
                  <a:pt x="7177033" y="6782472"/>
                </a:cubicBezTo>
                <a:lnTo>
                  <a:pt x="7177033" y="6851052"/>
                </a:lnTo>
                <a:cubicBezTo>
                  <a:pt x="3404831" y="6851052"/>
                  <a:pt x="0" y="4697579"/>
                  <a:pt x="0" y="60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01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1F78D4C-0DD5-40E2-A068-8A2AD1BE33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32702" y="0"/>
            <a:ext cx="3159298" cy="3010803"/>
          </a:xfrm>
          <a:custGeom>
            <a:avLst/>
            <a:gdLst>
              <a:gd name="connsiteX0" fmla="*/ 0 w 3159298"/>
              <a:gd name="connsiteY0" fmla="*/ 0 h 3010803"/>
              <a:gd name="connsiteX1" fmla="*/ 3159298 w 3159298"/>
              <a:gd name="connsiteY1" fmla="*/ 0 h 3010803"/>
              <a:gd name="connsiteX2" fmla="*/ 3159298 w 3159298"/>
              <a:gd name="connsiteY2" fmla="*/ 3010803 h 3010803"/>
              <a:gd name="connsiteX3" fmla="*/ 3159297 w 3159298"/>
              <a:gd name="connsiteY3" fmla="*/ 3010803 h 3010803"/>
              <a:gd name="connsiteX4" fmla="*/ 3088319 w 3159298"/>
              <a:gd name="connsiteY4" fmla="*/ 2731051 h 3010803"/>
              <a:gd name="connsiteX5" fmla="*/ 0 w 3159298"/>
              <a:gd name="connsiteY5" fmla="*/ 0 h 301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59298" h="3010803">
                <a:moveTo>
                  <a:pt x="0" y="0"/>
                </a:moveTo>
                <a:lnTo>
                  <a:pt x="3159298" y="0"/>
                </a:lnTo>
                <a:lnTo>
                  <a:pt x="3159298" y="3010803"/>
                </a:lnTo>
                <a:lnTo>
                  <a:pt x="3159297" y="3010803"/>
                </a:lnTo>
                <a:lnTo>
                  <a:pt x="3088319" y="2731051"/>
                </a:lnTo>
                <a:cubicBezTo>
                  <a:pt x="2680413" y="1352486"/>
                  <a:pt x="1488166" y="287235"/>
                  <a:pt x="0" y="0"/>
                </a:cubicBezTo>
                <a:close/>
              </a:path>
            </a:pathLst>
          </a:custGeom>
          <a:blipFill dpi="0" rotWithShape="1">
            <a:blip r:embed="rId4" cstate="email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256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73A5C7D-EC8E-4988-B9C7-43995AC8F3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616" y="2874442"/>
            <a:ext cx="3314700" cy="621234"/>
          </a:xfrm>
        </p:spPr>
        <p:txBody>
          <a:bodyPr lIns="108000" tIns="108000" rIns="108000" bIns="108000"/>
          <a:lstStyle>
            <a:lvl1pPr algn="r"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4A397C-0E1C-4CE6-9D70-199F66631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21200" y="1524000"/>
            <a:ext cx="5664200" cy="3467100"/>
          </a:xfrm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F5DAABA-4EC9-41FB-9566-BF08A74C462B}"/>
              </a:ext>
            </a:extLst>
          </p:cNvPr>
          <p:cNvSpPr/>
          <p:nvPr userDrawn="1"/>
        </p:nvSpPr>
        <p:spPr>
          <a:xfrm>
            <a:off x="0" y="1"/>
            <a:ext cx="3009900" cy="2874440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5768C3-2C89-4546-B1B8-E771DFDD7E6B}"/>
              </a:ext>
            </a:extLst>
          </p:cNvPr>
          <p:cNvCxnSpPr/>
          <p:nvPr userDrawn="1"/>
        </p:nvCxnSpPr>
        <p:spPr>
          <a:xfrm>
            <a:off x="4252686" y="1524000"/>
            <a:ext cx="0" cy="346710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EE404CFE-8128-4FCE-B1E1-D26E68909C7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0845" y="6228909"/>
            <a:ext cx="1141155" cy="3248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9371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6B94795-5FC4-42F7-AC50-BA14E37A312F}"/>
              </a:ext>
            </a:extLst>
          </p:cNvPr>
          <p:cNvSpPr/>
          <p:nvPr userDrawn="1"/>
        </p:nvSpPr>
        <p:spPr>
          <a:xfrm>
            <a:off x="30332" y="1"/>
            <a:ext cx="121616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4164" y="2616879"/>
            <a:ext cx="4306013" cy="966581"/>
          </a:xfrm>
          <a:noFill/>
        </p:spPr>
        <p:txBody>
          <a:bodyPr lIns="180000" tIns="180000" rIns="18000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000" b="0" kern="1200" noProof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D75B6A-0189-4C01-AE42-43837023F13D}"/>
              </a:ext>
            </a:extLst>
          </p:cNvPr>
          <p:cNvSpPr/>
          <p:nvPr/>
        </p:nvSpPr>
        <p:spPr>
          <a:xfrm>
            <a:off x="-1" y="0"/>
            <a:ext cx="7206359" cy="6878756"/>
          </a:xfrm>
          <a:custGeom>
            <a:avLst/>
            <a:gdLst>
              <a:gd name="connsiteX0" fmla="*/ 7206360 w 7206359"/>
              <a:gd name="connsiteY0" fmla="*/ 6878757 h 6878756"/>
              <a:gd name="connsiteX1" fmla="*/ 7206360 w 7206359"/>
              <a:gd name="connsiteY1" fmla="*/ 6878150 h 6878756"/>
              <a:gd name="connsiteX2" fmla="*/ 0 w 7206359"/>
              <a:gd name="connsiteY2" fmla="*/ 0 h 6878756"/>
              <a:gd name="connsiteX3" fmla="*/ 0 w 7206359"/>
              <a:gd name="connsiteY3" fmla="*/ 0 h 6878756"/>
              <a:gd name="connsiteX4" fmla="*/ 0 w 7206359"/>
              <a:gd name="connsiteY4" fmla="*/ 6878757 h 6878756"/>
              <a:gd name="connsiteX5" fmla="*/ 7206360 w 7206359"/>
              <a:gd name="connsiteY5" fmla="*/ 6878757 h 68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6359" h="6878756">
                <a:moveTo>
                  <a:pt x="7206360" y="6878757"/>
                </a:moveTo>
                <a:lnTo>
                  <a:pt x="7206360" y="6878150"/>
                </a:lnTo>
                <a:cubicBezTo>
                  <a:pt x="7206360" y="2161878"/>
                  <a:pt x="3787760" y="0"/>
                  <a:pt x="0" y="0"/>
                </a:cubicBezTo>
                <a:lnTo>
                  <a:pt x="0" y="0"/>
                </a:lnTo>
                <a:lnTo>
                  <a:pt x="0" y="6878757"/>
                </a:lnTo>
                <a:lnTo>
                  <a:pt x="7206360" y="6878757"/>
                </a:lnTo>
              </a:path>
            </a:pathLst>
          </a:custGeom>
          <a:solidFill>
            <a:srgbClr val="ED1C24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E59DE31-5CE3-4AA1-895B-6ED3B04135C1}"/>
              </a:ext>
            </a:extLst>
          </p:cNvPr>
          <p:cNvSpPr/>
          <p:nvPr/>
        </p:nvSpPr>
        <p:spPr>
          <a:xfrm>
            <a:off x="-1" y="68857"/>
            <a:ext cx="7134165" cy="6809899"/>
          </a:xfrm>
          <a:custGeom>
            <a:avLst/>
            <a:gdLst>
              <a:gd name="connsiteX0" fmla="*/ 7134166 w 7134165"/>
              <a:gd name="connsiteY0" fmla="*/ 6809899 h 6809899"/>
              <a:gd name="connsiteX1" fmla="*/ 7134166 w 7134165"/>
              <a:gd name="connsiteY1" fmla="*/ 6809293 h 6809899"/>
              <a:gd name="connsiteX2" fmla="*/ 0 w 7134165"/>
              <a:gd name="connsiteY2" fmla="*/ 0 h 6809899"/>
              <a:gd name="connsiteX3" fmla="*/ 0 w 7134165"/>
              <a:gd name="connsiteY3" fmla="*/ 0 h 6809899"/>
              <a:gd name="connsiteX4" fmla="*/ 0 w 7134165"/>
              <a:gd name="connsiteY4" fmla="*/ 6809899 h 6809899"/>
              <a:gd name="connsiteX5" fmla="*/ 7134166 w 7134165"/>
              <a:gd name="connsiteY5" fmla="*/ 6809899 h 680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4165" h="6809899">
                <a:moveTo>
                  <a:pt x="7134166" y="6809899"/>
                </a:moveTo>
                <a:lnTo>
                  <a:pt x="7134166" y="6809293"/>
                </a:lnTo>
                <a:cubicBezTo>
                  <a:pt x="7134166" y="2140341"/>
                  <a:pt x="3749843" y="0"/>
                  <a:pt x="0" y="0"/>
                </a:cubicBezTo>
                <a:lnTo>
                  <a:pt x="0" y="0"/>
                </a:lnTo>
                <a:lnTo>
                  <a:pt x="0" y="6809899"/>
                </a:lnTo>
                <a:lnTo>
                  <a:pt x="7134166" y="6809899"/>
                </a:lnTo>
              </a:path>
            </a:pathLst>
          </a:custGeom>
          <a:solidFill>
            <a:schemeClr val="bg1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D588075-C9BD-4E77-954A-E61ECA3CB6C7}"/>
              </a:ext>
            </a:extLst>
          </p:cNvPr>
          <p:cNvSpPr/>
          <p:nvPr/>
        </p:nvSpPr>
        <p:spPr>
          <a:xfrm>
            <a:off x="-1" y="6878756"/>
            <a:ext cx="3162280" cy="30333"/>
          </a:xfrm>
          <a:custGeom>
            <a:avLst/>
            <a:gdLst>
              <a:gd name="connsiteX0" fmla="*/ 3162281 w 3162280"/>
              <a:gd name="connsiteY0" fmla="*/ 0 h 30333"/>
              <a:gd name="connsiteX1" fmla="*/ 0 w 3162280"/>
              <a:gd name="connsiteY1" fmla="*/ 0 h 30333"/>
              <a:gd name="connsiteX2" fmla="*/ 0 w 3162280"/>
              <a:gd name="connsiteY2" fmla="*/ 0 h 30333"/>
              <a:gd name="connsiteX3" fmla="*/ 0 w 3162280"/>
              <a:gd name="connsiteY3" fmla="*/ 0 h 30333"/>
              <a:gd name="connsiteX4" fmla="*/ 3162281 w 3162280"/>
              <a:gd name="connsiteY4" fmla="*/ 0 h 30333"/>
              <a:gd name="connsiteX5" fmla="*/ 3162281 w 3162280"/>
              <a:gd name="connsiteY5" fmla="*/ 0 h 3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2280" h="30333">
                <a:moveTo>
                  <a:pt x="3162281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3162281" y="0"/>
                </a:lnTo>
                <a:lnTo>
                  <a:pt x="3162281" y="0"/>
                </a:lnTo>
              </a:path>
            </a:pathLst>
          </a:custGeom>
          <a:solidFill>
            <a:srgbClr val="414142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D35CCD0-5269-4F45-89CA-EFF4E0882E19}"/>
              </a:ext>
            </a:extLst>
          </p:cNvPr>
          <p:cNvSpPr/>
          <p:nvPr/>
        </p:nvSpPr>
        <p:spPr>
          <a:xfrm>
            <a:off x="-1" y="3865110"/>
            <a:ext cx="30333" cy="3013645"/>
          </a:xfrm>
          <a:custGeom>
            <a:avLst/>
            <a:gdLst>
              <a:gd name="connsiteX0" fmla="*/ 0 w 30333"/>
              <a:gd name="connsiteY0" fmla="*/ 3013646 h 3013645"/>
              <a:gd name="connsiteX1" fmla="*/ 0 w 30333"/>
              <a:gd name="connsiteY1" fmla="*/ 3013646 h 3013645"/>
              <a:gd name="connsiteX2" fmla="*/ 0 w 30333"/>
              <a:gd name="connsiteY2" fmla="*/ 0 h 3013645"/>
              <a:gd name="connsiteX3" fmla="*/ 0 w 30333"/>
              <a:gd name="connsiteY3" fmla="*/ 0 h 3013645"/>
              <a:gd name="connsiteX4" fmla="*/ 0 w 30333"/>
              <a:gd name="connsiteY4" fmla="*/ 3013646 h 301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33" h="3013645">
                <a:moveTo>
                  <a:pt x="0" y="3013646"/>
                </a:moveTo>
                <a:lnTo>
                  <a:pt x="0" y="3013646"/>
                </a:lnTo>
                <a:lnTo>
                  <a:pt x="0" y="0"/>
                </a:lnTo>
                <a:lnTo>
                  <a:pt x="0" y="0"/>
                </a:lnTo>
                <a:lnTo>
                  <a:pt x="0" y="3013646"/>
                </a:lnTo>
              </a:path>
            </a:pathLst>
          </a:custGeom>
          <a:solidFill>
            <a:srgbClr val="3E0000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2EB0ED0-560C-498E-9B6D-34D0F5E6B7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53151" y="2152758"/>
            <a:ext cx="3371850" cy="337185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74F0CDA-6955-4CBD-B3AD-9353A32214EC}"/>
              </a:ext>
            </a:extLst>
          </p:cNvPr>
          <p:cNvSpPr/>
          <p:nvPr userDrawn="1"/>
        </p:nvSpPr>
        <p:spPr>
          <a:xfrm>
            <a:off x="0" y="3867172"/>
            <a:ext cx="2874264" cy="3009519"/>
          </a:xfrm>
          <a:custGeom>
            <a:avLst/>
            <a:gdLst>
              <a:gd name="connsiteX0" fmla="*/ 0 w 2874264"/>
              <a:gd name="connsiteY0" fmla="*/ 0 h 3009519"/>
              <a:gd name="connsiteX1" fmla="*/ 0 w 2874264"/>
              <a:gd name="connsiteY1" fmla="*/ 3009519 h 3009519"/>
              <a:gd name="connsiteX2" fmla="*/ 2874264 w 2874264"/>
              <a:gd name="connsiteY2" fmla="*/ 3009519 h 3009519"/>
              <a:gd name="connsiteX3" fmla="*/ 0 w 2874264"/>
              <a:gd name="connsiteY3" fmla="*/ 0 h 300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4264" h="3009519">
                <a:moveTo>
                  <a:pt x="0" y="0"/>
                </a:moveTo>
                <a:lnTo>
                  <a:pt x="0" y="3009519"/>
                </a:lnTo>
                <a:lnTo>
                  <a:pt x="2874264" y="3009519"/>
                </a:lnTo>
                <a:cubicBezTo>
                  <a:pt x="1430020" y="2703576"/>
                  <a:pt x="292481" y="1512316"/>
                  <a:pt x="0" y="0"/>
                </a:cubicBezTo>
              </a:path>
            </a:pathLst>
          </a:custGeom>
          <a:solidFill>
            <a:srgbClr val="D8DCD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8204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6B94795-5FC4-42F7-AC50-BA14E37A312F}"/>
              </a:ext>
            </a:extLst>
          </p:cNvPr>
          <p:cNvSpPr/>
          <p:nvPr userDrawn="1"/>
        </p:nvSpPr>
        <p:spPr>
          <a:xfrm>
            <a:off x="30332" y="0"/>
            <a:ext cx="12161668" cy="6878755"/>
          </a:xfrm>
          <a:prstGeom prst="rect">
            <a:avLst/>
          </a:prstGeom>
          <a:solidFill>
            <a:srgbClr val="6EA6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4164" y="2616879"/>
            <a:ext cx="4306013" cy="966581"/>
          </a:xfrm>
          <a:noFill/>
        </p:spPr>
        <p:txBody>
          <a:bodyPr lIns="180000" tIns="180000" rIns="18000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000" b="0" kern="1200" noProof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D75B6A-0189-4C01-AE42-43837023F13D}"/>
              </a:ext>
            </a:extLst>
          </p:cNvPr>
          <p:cNvSpPr/>
          <p:nvPr userDrawn="1"/>
        </p:nvSpPr>
        <p:spPr>
          <a:xfrm>
            <a:off x="-1" y="0"/>
            <a:ext cx="7206359" cy="6878756"/>
          </a:xfrm>
          <a:custGeom>
            <a:avLst/>
            <a:gdLst>
              <a:gd name="connsiteX0" fmla="*/ 7206360 w 7206359"/>
              <a:gd name="connsiteY0" fmla="*/ 6878757 h 6878756"/>
              <a:gd name="connsiteX1" fmla="*/ 7206360 w 7206359"/>
              <a:gd name="connsiteY1" fmla="*/ 6878150 h 6878756"/>
              <a:gd name="connsiteX2" fmla="*/ 0 w 7206359"/>
              <a:gd name="connsiteY2" fmla="*/ 0 h 6878756"/>
              <a:gd name="connsiteX3" fmla="*/ 0 w 7206359"/>
              <a:gd name="connsiteY3" fmla="*/ 0 h 6878756"/>
              <a:gd name="connsiteX4" fmla="*/ 0 w 7206359"/>
              <a:gd name="connsiteY4" fmla="*/ 6878757 h 6878756"/>
              <a:gd name="connsiteX5" fmla="*/ 7206360 w 7206359"/>
              <a:gd name="connsiteY5" fmla="*/ 6878757 h 68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6359" h="6878756">
                <a:moveTo>
                  <a:pt x="7206360" y="6878757"/>
                </a:moveTo>
                <a:lnTo>
                  <a:pt x="7206360" y="6878150"/>
                </a:lnTo>
                <a:cubicBezTo>
                  <a:pt x="7206360" y="2161878"/>
                  <a:pt x="3787760" y="0"/>
                  <a:pt x="0" y="0"/>
                </a:cubicBezTo>
                <a:lnTo>
                  <a:pt x="0" y="0"/>
                </a:lnTo>
                <a:lnTo>
                  <a:pt x="0" y="6878757"/>
                </a:lnTo>
                <a:lnTo>
                  <a:pt x="7206360" y="6878757"/>
                </a:lnTo>
              </a:path>
            </a:pathLst>
          </a:custGeom>
          <a:solidFill>
            <a:srgbClr val="ED1C24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E59DE31-5CE3-4AA1-895B-6ED3B04135C1}"/>
              </a:ext>
            </a:extLst>
          </p:cNvPr>
          <p:cNvSpPr/>
          <p:nvPr userDrawn="1"/>
        </p:nvSpPr>
        <p:spPr>
          <a:xfrm>
            <a:off x="-1" y="68857"/>
            <a:ext cx="7134165" cy="6809899"/>
          </a:xfrm>
          <a:custGeom>
            <a:avLst/>
            <a:gdLst>
              <a:gd name="connsiteX0" fmla="*/ 7134166 w 7134165"/>
              <a:gd name="connsiteY0" fmla="*/ 6809899 h 6809899"/>
              <a:gd name="connsiteX1" fmla="*/ 7134166 w 7134165"/>
              <a:gd name="connsiteY1" fmla="*/ 6809293 h 6809899"/>
              <a:gd name="connsiteX2" fmla="*/ 0 w 7134165"/>
              <a:gd name="connsiteY2" fmla="*/ 0 h 6809899"/>
              <a:gd name="connsiteX3" fmla="*/ 0 w 7134165"/>
              <a:gd name="connsiteY3" fmla="*/ 0 h 6809899"/>
              <a:gd name="connsiteX4" fmla="*/ 0 w 7134165"/>
              <a:gd name="connsiteY4" fmla="*/ 6809899 h 6809899"/>
              <a:gd name="connsiteX5" fmla="*/ 7134166 w 7134165"/>
              <a:gd name="connsiteY5" fmla="*/ 6809899 h 680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4165" h="6809899">
                <a:moveTo>
                  <a:pt x="7134166" y="6809899"/>
                </a:moveTo>
                <a:lnTo>
                  <a:pt x="7134166" y="6809293"/>
                </a:lnTo>
                <a:cubicBezTo>
                  <a:pt x="7134166" y="2140341"/>
                  <a:pt x="3749843" y="0"/>
                  <a:pt x="0" y="0"/>
                </a:cubicBezTo>
                <a:lnTo>
                  <a:pt x="0" y="0"/>
                </a:lnTo>
                <a:lnTo>
                  <a:pt x="0" y="6809899"/>
                </a:lnTo>
                <a:lnTo>
                  <a:pt x="7134166" y="6809899"/>
                </a:lnTo>
              </a:path>
            </a:pathLst>
          </a:custGeom>
          <a:solidFill>
            <a:schemeClr val="bg1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2AA8B3BF-B36A-4A01-9150-15582CB855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53151" y="2152758"/>
            <a:ext cx="3371850" cy="337185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F82A970-968D-42EC-AEE7-4D5AE461AC71}"/>
              </a:ext>
            </a:extLst>
          </p:cNvPr>
          <p:cNvSpPr/>
          <p:nvPr userDrawn="1"/>
        </p:nvSpPr>
        <p:spPr>
          <a:xfrm>
            <a:off x="-1" y="3869236"/>
            <a:ext cx="2874264" cy="3009519"/>
          </a:xfrm>
          <a:custGeom>
            <a:avLst/>
            <a:gdLst>
              <a:gd name="connsiteX0" fmla="*/ 0 w 2874264"/>
              <a:gd name="connsiteY0" fmla="*/ 0 h 3009519"/>
              <a:gd name="connsiteX1" fmla="*/ 0 w 2874264"/>
              <a:gd name="connsiteY1" fmla="*/ 3009519 h 3009519"/>
              <a:gd name="connsiteX2" fmla="*/ 2874264 w 2874264"/>
              <a:gd name="connsiteY2" fmla="*/ 3009519 h 3009519"/>
              <a:gd name="connsiteX3" fmla="*/ 0 w 2874264"/>
              <a:gd name="connsiteY3" fmla="*/ 0 h 300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4264" h="3009519">
                <a:moveTo>
                  <a:pt x="0" y="0"/>
                </a:moveTo>
                <a:lnTo>
                  <a:pt x="0" y="3009519"/>
                </a:lnTo>
                <a:lnTo>
                  <a:pt x="2874264" y="3009519"/>
                </a:lnTo>
                <a:cubicBezTo>
                  <a:pt x="1430020" y="2703576"/>
                  <a:pt x="292481" y="1512316"/>
                  <a:pt x="0" y="0"/>
                </a:cubicBezTo>
              </a:path>
            </a:pathLst>
          </a:custGeom>
          <a:solidFill>
            <a:srgbClr val="DAE8D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182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6B94795-5FC4-42F7-AC50-BA14E37A312F}"/>
              </a:ext>
            </a:extLst>
          </p:cNvPr>
          <p:cNvSpPr/>
          <p:nvPr userDrawn="1"/>
        </p:nvSpPr>
        <p:spPr>
          <a:xfrm>
            <a:off x="30332" y="0"/>
            <a:ext cx="12161668" cy="6882581"/>
          </a:xfrm>
          <a:prstGeom prst="rect">
            <a:avLst/>
          </a:prstGeom>
          <a:solidFill>
            <a:srgbClr val="EDD1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4164" y="2616879"/>
            <a:ext cx="4306013" cy="966581"/>
          </a:xfrm>
          <a:noFill/>
        </p:spPr>
        <p:txBody>
          <a:bodyPr lIns="180000" tIns="180000" rIns="18000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000" b="0" kern="1200" noProof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D75B6A-0189-4C01-AE42-43837023F13D}"/>
              </a:ext>
            </a:extLst>
          </p:cNvPr>
          <p:cNvSpPr/>
          <p:nvPr/>
        </p:nvSpPr>
        <p:spPr>
          <a:xfrm>
            <a:off x="-1" y="0"/>
            <a:ext cx="7206359" cy="6878756"/>
          </a:xfrm>
          <a:custGeom>
            <a:avLst/>
            <a:gdLst>
              <a:gd name="connsiteX0" fmla="*/ 7206360 w 7206359"/>
              <a:gd name="connsiteY0" fmla="*/ 6878757 h 6878756"/>
              <a:gd name="connsiteX1" fmla="*/ 7206360 w 7206359"/>
              <a:gd name="connsiteY1" fmla="*/ 6878150 h 6878756"/>
              <a:gd name="connsiteX2" fmla="*/ 0 w 7206359"/>
              <a:gd name="connsiteY2" fmla="*/ 0 h 6878756"/>
              <a:gd name="connsiteX3" fmla="*/ 0 w 7206359"/>
              <a:gd name="connsiteY3" fmla="*/ 0 h 6878756"/>
              <a:gd name="connsiteX4" fmla="*/ 0 w 7206359"/>
              <a:gd name="connsiteY4" fmla="*/ 6878757 h 6878756"/>
              <a:gd name="connsiteX5" fmla="*/ 7206360 w 7206359"/>
              <a:gd name="connsiteY5" fmla="*/ 6878757 h 68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6359" h="6878756">
                <a:moveTo>
                  <a:pt x="7206360" y="6878757"/>
                </a:moveTo>
                <a:lnTo>
                  <a:pt x="7206360" y="6878150"/>
                </a:lnTo>
                <a:cubicBezTo>
                  <a:pt x="7206360" y="2161878"/>
                  <a:pt x="3787760" y="0"/>
                  <a:pt x="0" y="0"/>
                </a:cubicBezTo>
                <a:lnTo>
                  <a:pt x="0" y="0"/>
                </a:lnTo>
                <a:lnTo>
                  <a:pt x="0" y="6878757"/>
                </a:lnTo>
                <a:lnTo>
                  <a:pt x="7206360" y="6878757"/>
                </a:lnTo>
              </a:path>
            </a:pathLst>
          </a:custGeom>
          <a:solidFill>
            <a:srgbClr val="ED1C24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E59DE31-5CE3-4AA1-895B-6ED3B04135C1}"/>
              </a:ext>
            </a:extLst>
          </p:cNvPr>
          <p:cNvSpPr/>
          <p:nvPr/>
        </p:nvSpPr>
        <p:spPr>
          <a:xfrm>
            <a:off x="-1" y="68857"/>
            <a:ext cx="7134165" cy="6809899"/>
          </a:xfrm>
          <a:custGeom>
            <a:avLst/>
            <a:gdLst>
              <a:gd name="connsiteX0" fmla="*/ 7134166 w 7134165"/>
              <a:gd name="connsiteY0" fmla="*/ 6809899 h 6809899"/>
              <a:gd name="connsiteX1" fmla="*/ 7134166 w 7134165"/>
              <a:gd name="connsiteY1" fmla="*/ 6809293 h 6809899"/>
              <a:gd name="connsiteX2" fmla="*/ 0 w 7134165"/>
              <a:gd name="connsiteY2" fmla="*/ 0 h 6809899"/>
              <a:gd name="connsiteX3" fmla="*/ 0 w 7134165"/>
              <a:gd name="connsiteY3" fmla="*/ 0 h 6809899"/>
              <a:gd name="connsiteX4" fmla="*/ 0 w 7134165"/>
              <a:gd name="connsiteY4" fmla="*/ 6809899 h 6809899"/>
              <a:gd name="connsiteX5" fmla="*/ 7134166 w 7134165"/>
              <a:gd name="connsiteY5" fmla="*/ 6809899 h 680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34165" h="6809899">
                <a:moveTo>
                  <a:pt x="7134166" y="6809899"/>
                </a:moveTo>
                <a:lnTo>
                  <a:pt x="7134166" y="6809293"/>
                </a:lnTo>
                <a:cubicBezTo>
                  <a:pt x="7134166" y="2140341"/>
                  <a:pt x="3749843" y="0"/>
                  <a:pt x="0" y="0"/>
                </a:cubicBezTo>
                <a:lnTo>
                  <a:pt x="0" y="0"/>
                </a:lnTo>
                <a:lnTo>
                  <a:pt x="0" y="6809899"/>
                </a:lnTo>
                <a:lnTo>
                  <a:pt x="7134166" y="6809899"/>
                </a:lnTo>
              </a:path>
            </a:pathLst>
          </a:custGeom>
          <a:solidFill>
            <a:schemeClr val="bg1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D588075-C9BD-4E77-954A-E61ECA3CB6C7}"/>
              </a:ext>
            </a:extLst>
          </p:cNvPr>
          <p:cNvSpPr/>
          <p:nvPr/>
        </p:nvSpPr>
        <p:spPr>
          <a:xfrm>
            <a:off x="-1" y="6878756"/>
            <a:ext cx="3162280" cy="30333"/>
          </a:xfrm>
          <a:custGeom>
            <a:avLst/>
            <a:gdLst>
              <a:gd name="connsiteX0" fmla="*/ 3162281 w 3162280"/>
              <a:gd name="connsiteY0" fmla="*/ 0 h 30333"/>
              <a:gd name="connsiteX1" fmla="*/ 0 w 3162280"/>
              <a:gd name="connsiteY1" fmla="*/ 0 h 30333"/>
              <a:gd name="connsiteX2" fmla="*/ 0 w 3162280"/>
              <a:gd name="connsiteY2" fmla="*/ 0 h 30333"/>
              <a:gd name="connsiteX3" fmla="*/ 0 w 3162280"/>
              <a:gd name="connsiteY3" fmla="*/ 0 h 30333"/>
              <a:gd name="connsiteX4" fmla="*/ 3162281 w 3162280"/>
              <a:gd name="connsiteY4" fmla="*/ 0 h 30333"/>
              <a:gd name="connsiteX5" fmla="*/ 3162281 w 3162280"/>
              <a:gd name="connsiteY5" fmla="*/ 0 h 3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62280" h="30333">
                <a:moveTo>
                  <a:pt x="3162281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3162281" y="0"/>
                </a:lnTo>
                <a:lnTo>
                  <a:pt x="3162281" y="0"/>
                </a:lnTo>
              </a:path>
            </a:pathLst>
          </a:custGeom>
          <a:solidFill>
            <a:srgbClr val="414142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D35CCD0-5269-4F45-89CA-EFF4E0882E19}"/>
              </a:ext>
            </a:extLst>
          </p:cNvPr>
          <p:cNvSpPr/>
          <p:nvPr/>
        </p:nvSpPr>
        <p:spPr>
          <a:xfrm>
            <a:off x="-1" y="3865110"/>
            <a:ext cx="30333" cy="3013645"/>
          </a:xfrm>
          <a:custGeom>
            <a:avLst/>
            <a:gdLst>
              <a:gd name="connsiteX0" fmla="*/ 0 w 30333"/>
              <a:gd name="connsiteY0" fmla="*/ 3013646 h 3013645"/>
              <a:gd name="connsiteX1" fmla="*/ 0 w 30333"/>
              <a:gd name="connsiteY1" fmla="*/ 3013646 h 3013645"/>
              <a:gd name="connsiteX2" fmla="*/ 0 w 30333"/>
              <a:gd name="connsiteY2" fmla="*/ 0 h 3013645"/>
              <a:gd name="connsiteX3" fmla="*/ 0 w 30333"/>
              <a:gd name="connsiteY3" fmla="*/ 0 h 3013645"/>
              <a:gd name="connsiteX4" fmla="*/ 0 w 30333"/>
              <a:gd name="connsiteY4" fmla="*/ 3013646 h 301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33" h="3013645">
                <a:moveTo>
                  <a:pt x="0" y="3013646"/>
                </a:moveTo>
                <a:lnTo>
                  <a:pt x="0" y="3013646"/>
                </a:lnTo>
                <a:lnTo>
                  <a:pt x="0" y="0"/>
                </a:lnTo>
                <a:lnTo>
                  <a:pt x="0" y="0"/>
                </a:lnTo>
                <a:lnTo>
                  <a:pt x="0" y="3013646"/>
                </a:lnTo>
              </a:path>
            </a:pathLst>
          </a:custGeom>
          <a:solidFill>
            <a:srgbClr val="3E0000"/>
          </a:solidFill>
          <a:ln w="3029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Picture Placeholder 16">
            <a:extLst>
              <a:ext uri="{FF2B5EF4-FFF2-40B4-BE49-F238E27FC236}">
                <a16:creationId xmlns:a16="http://schemas.microsoft.com/office/drawing/2014/main" id="{2EC2DA67-C0C2-435D-A5B3-7B0B25EBEF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53151" y="2152758"/>
            <a:ext cx="3371850" cy="337185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1495FCA-9624-4370-9360-0EF9E7AC878E}"/>
              </a:ext>
            </a:extLst>
          </p:cNvPr>
          <p:cNvSpPr/>
          <p:nvPr userDrawn="1"/>
        </p:nvSpPr>
        <p:spPr>
          <a:xfrm>
            <a:off x="0" y="3869236"/>
            <a:ext cx="2874264" cy="3009519"/>
          </a:xfrm>
          <a:custGeom>
            <a:avLst/>
            <a:gdLst>
              <a:gd name="connsiteX0" fmla="*/ 0 w 2874264"/>
              <a:gd name="connsiteY0" fmla="*/ 0 h 3009519"/>
              <a:gd name="connsiteX1" fmla="*/ 0 w 2874264"/>
              <a:gd name="connsiteY1" fmla="*/ 3009519 h 3009519"/>
              <a:gd name="connsiteX2" fmla="*/ 2874264 w 2874264"/>
              <a:gd name="connsiteY2" fmla="*/ 3009519 h 3009519"/>
              <a:gd name="connsiteX3" fmla="*/ 0 w 2874264"/>
              <a:gd name="connsiteY3" fmla="*/ 0 h 300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4264" h="3009519">
                <a:moveTo>
                  <a:pt x="0" y="0"/>
                </a:moveTo>
                <a:lnTo>
                  <a:pt x="0" y="3009519"/>
                </a:lnTo>
                <a:lnTo>
                  <a:pt x="2874264" y="3009519"/>
                </a:lnTo>
                <a:cubicBezTo>
                  <a:pt x="1430020" y="2703576"/>
                  <a:pt x="292481" y="1512316"/>
                  <a:pt x="0" y="0"/>
                </a:cubicBezTo>
              </a:path>
            </a:pathLst>
          </a:custGeom>
          <a:solidFill>
            <a:srgbClr val="FBF5DB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200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83E3BB0-6134-40EE-B403-B7C3B7D8611A}"/>
              </a:ext>
            </a:extLst>
          </p:cNvPr>
          <p:cNvSpPr/>
          <p:nvPr userDrawn="1"/>
        </p:nvSpPr>
        <p:spPr>
          <a:xfrm>
            <a:off x="702624" y="0"/>
            <a:ext cx="11498834" cy="6859523"/>
          </a:xfrm>
          <a:custGeom>
            <a:avLst/>
            <a:gdLst>
              <a:gd name="connsiteX0" fmla="*/ 11498834 w 11498834"/>
              <a:gd name="connsiteY0" fmla="*/ 6859524 h 6859523"/>
              <a:gd name="connsiteX1" fmla="*/ 11498834 w 11498834"/>
              <a:gd name="connsiteY1" fmla="*/ 0 h 6859523"/>
              <a:gd name="connsiteX2" fmla="*/ 0 w 11498834"/>
              <a:gd name="connsiteY2" fmla="*/ 0 h 6859523"/>
              <a:gd name="connsiteX3" fmla="*/ 0 w 11498834"/>
              <a:gd name="connsiteY3" fmla="*/ 508 h 6859523"/>
              <a:gd name="connsiteX4" fmla="*/ 1700657 w 11498834"/>
              <a:gd name="connsiteY4" fmla="*/ 6859524 h 6859523"/>
              <a:gd name="connsiteX5" fmla="*/ 11498834 w 11498834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8834" h="6859523">
                <a:moveTo>
                  <a:pt x="11498834" y="6859524"/>
                </a:moveTo>
                <a:lnTo>
                  <a:pt x="11498834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83612"/>
                  <a:pt x="553847" y="4872101"/>
                  <a:pt x="1700657" y="6859524"/>
                </a:cubicBezTo>
                <a:lnTo>
                  <a:pt x="11498834" y="685952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4597-A2F2-48A5-B263-E3D86F42DE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050" y="2930525"/>
            <a:ext cx="5252357" cy="606715"/>
          </a:xfrm>
        </p:spPr>
        <p:txBody>
          <a:bodyPr anchor="ctr"/>
          <a:lstStyle>
            <a:lvl1pPr marL="0" indent="0">
              <a:buNone/>
              <a:defRPr sz="30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DD7713-F896-4343-B4A7-54244044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050" y="3563257"/>
            <a:ext cx="5252357" cy="403191"/>
          </a:xfrm>
        </p:spPr>
        <p:txBody>
          <a:bodyPr anchor="ctr"/>
          <a:lstStyle>
            <a:lvl1pPr marL="0" indent="0">
              <a:buNone/>
              <a:defRPr sz="18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56432B-8214-46DD-B359-8DA1226A8BCD}"/>
              </a:ext>
            </a:extLst>
          </p:cNvPr>
          <p:cNvSpPr/>
          <p:nvPr/>
        </p:nvSpPr>
        <p:spPr>
          <a:xfrm>
            <a:off x="7673467" y="0"/>
            <a:ext cx="4518659" cy="6858000"/>
          </a:xfrm>
          <a:custGeom>
            <a:avLst/>
            <a:gdLst>
              <a:gd name="connsiteX0" fmla="*/ 4518660 w 4518659"/>
              <a:gd name="connsiteY0" fmla="*/ 6858000 h 6858000"/>
              <a:gd name="connsiteX1" fmla="*/ 4518660 w 4518659"/>
              <a:gd name="connsiteY1" fmla="*/ 0 h 6858000"/>
              <a:gd name="connsiteX2" fmla="*/ 0 w 4518659"/>
              <a:gd name="connsiteY2" fmla="*/ 0 h 6858000"/>
              <a:gd name="connsiteX3" fmla="*/ 2126615 w 4518659"/>
              <a:gd name="connsiteY3" fmla="*/ 6857619 h 6858000"/>
              <a:gd name="connsiteX4" fmla="*/ 2126615 w 4518659"/>
              <a:gd name="connsiteY4" fmla="*/ 6858000 h 6858000"/>
              <a:gd name="connsiteX5" fmla="*/ 4518660 w 4518659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8659" h="6858000">
                <a:moveTo>
                  <a:pt x="4518660" y="6858000"/>
                </a:moveTo>
                <a:lnTo>
                  <a:pt x="4518660" y="0"/>
                </a:lnTo>
                <a:lnTo>
                  <a:pt x="0" y="0"/>
                </a:lnTo>
                <a:cubicBezTo>
                  <a:pt x="1437259" y="1861058"/>
                  <a:pt x="2126615" y="4300347"/>
                  <a:pt x="2126615" y="6857619"/>
                </a:cubicBezTo>
                <a:lnTo>
                  <a:pt x="2126615" y="6858000"/>
                </a:lnTo>
                <a:lnTo>
                  <a:pt x="4518660" y="6858000"/>
                </a:lnTo>
                <a:close/>
              </a:path>
            </a:pathLst>
          </a:custGeom>
          <a:solidFill>
            <a:srgbClr val="66A37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9E8ACA8-BEBA-4895-8E33-0E55BEE23978}"/>
              </a:ext>
            </a:extLst>
          </p:cNvPr>
          <p:cNvSpPr/>
          <p:nvPr/>
        </p:nvSpPr>
        <p:spPr>
          <a:xfrm>
            <a:off x="0" y="3848480"/>
            <a:ext cx="2874264" cy="3009519"/>
          </a:xfrm>
          <a:custGeom>
            <a:avLst/>
            <a:gdLst>
              <a:gd name="connsiteX0" fmla="*/ 0 w 2874264"/>
              <a:gd name="connsiteY0" fmla="*/ 0 h 3009519"/>
              <a:gd name="connsiteX1" fmla="*/ 0 w 2874264"/>
              <a:gd name="connsiteY1" fmla="*/ 3009519 h 3009519"/>
              <a:gd name="connsiteX2" fmla="*/ 2874264 w 2874264"/>
              <a:gd name="connsiteY2" fmla="*/ 3009519 h 3009519"/>
              <a:gd name="connsiteX3" fmla="*/ 0 w 2874264"/>
              <a:gd name="connsiteY3" fmla="*/ 0 h 300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4264" h="3009519">
                <a:moveTo>
                  <a:pt x="0" y="0"/>
                </a:moveTo>
                <a:lnTo>
                  <a:pt x="0" y="3009519"/>
                </a:lnTo>
                <a:lnTo>
                  <a:pt x="2874264" y="3009519"/>
                </a:lnTo>
                <a:cubicBezTo>
                  <a:pt x="1430020" y="2703576"/>
                  <a:pt x="292481" y="1512316"/>
                  <a:pt x="0" y="0"/>
                </a:cubicBezTo>
              </a:path>
            </a:pathLst>
          </a:custGeom>
          <a:solidFill>
            <a:srgbClr val="DAE8D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CBAFB4-4E66-4704-87C9-11537AB319CB}"/>
              </a:ext>
            </a:extLst>
          </p:cNvPr>
          <p:cNvSpPr/>
          <p:nvPr/>
        </p:nvSpPr>
        <p:spPr>
          <a:xfrm>
            <a:off x="7543292" y="0"/>
            <a:ext cx="2256789" cy="6858000"/>
          </a:xfrm>
          <a:custGeom>
            <a:avLst/>
            <a:gdLst>
              <a:gd name="connsiteX0" fmla="*/ 2158746 w 2256789"/>
              <a:gd name="connsiteY0" fmla="*/ 6857619 h 6858000"/>
              <a:gd name="connsiteX1" fmla="*/ 2158746 w 2256789"/>
              <a:gd name="connsiteY1" fmla="*/ 6858000 h 6858000"/>
              <a:gd name="connsiteX2" fmla="*/ 2256790 w 2256789"/>
              <a:gd name="connsiteY2" fmla="*/ 6858000 h 6858000"/>
              <a:gd name="connsiteX3" fmla="*/ 2256790 w 2256789"/>
              <a:gd name="connsiteY3" fmla="*/ 6857619 h 6858000"/>
              <a:gd name="connsiteX4" fmla="*/ 130175 w 2256789"/>
              <a:gd name="connsiteY4" fmla="*/ 0 h 6858000"/>
              <a:gd name="connsiteX5" fmla="*/ 0 w 2256789"/>
              <a:gd name="connsiteY5" fmla="*/ 0 h 6858000"/>
              <a:gd name="connsiteX6" fmla="*/ 2158746 w 2256789"/>
              <a:gd name="connsiteY6" fmla="*/ 6857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789" h="6858000">
                <a:moveTo>
                  <a:pt x="2158746" y="6857619"/>
                </a:moveTo>
                <a:lnTo>
                  <a:pt x="2158746" y="6858000"/>
                </a:lnTo>
                <a:lnTo>
                  <a:pt x="2256790" y="6858000"/>
                </a:lnTo>
                <a:cubicBezTo>
                  <a:pt x="2256790" y="6858000"/>
                  <a:pt x="2256790" y="6857746"/>
                  <a:pt x="2256790" y="6857619"/>
                </a:cubicBezTo>
                <a:cubicBezTo>
                  <a:pt x="2256790" y="4300347"/>
                  <a:pt x="1567561" y="1861058"/>
                  <a:pt x="130175" y="0"/>
                </a:cubicBezTo>
                <a:lnTo>
                  <a:pt x="0" y="0"/>
                </a:lnTo>
                <a:cubicBezTo>
                  <a:pt x="1459357" y="1850898"/>
                  <a:pt x="2158746" y="4294505"/>
                  <a:pt x="2158746" y="6857619"/>
                </a:cubicBezTo>
              </a:path>
            </a:pathLst>
          </a:custGeom>
          <a:solidFill>
            <a:srgbClr val="EB1D2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375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83E3BB0-6134-40EE-B403-B7C3B7D8611A}"/>
              </a:ext>
            </a:extLst>
          </p:cNvPr>
          <p:cNvSpPr/>
          <p:nvPr userDrawn="1"/>
        </p:nvSpPr>
        <p:spPr>
          <a:xfrm>
            <a:off x="702624" y="0"/>
            <a:ext cx="11498834" cy="6859523"/>
          </a:xfrm>
          <a:custGeom>
            <a:avLst/>
            <a:gdLst>
              <a:gd name="connsiteX0" fmla="*/ 11498834 w 11498834"/>
              <a:gd name="connsiteY0" fmla="*/ 6859524 h 6859523"/>
              <a:gd name="connsiteX1" fmla="*/ 11498834 w 11498834"/>
              <a:gd name="connsiteY1" fmla="*/ 0 h 6859523"/>
              <a:gd name="connsiteX2" fmla="*/ 0 w 11498834"/>
              <a:gd name="connsiteY2" fmla="*/ 0 h 6859523"/>
              <a:gd name="connsiteX3" fmla="*/ 0 w 11498834"/>
              <a:gd name="connsiteY3" fmla="*/ 508 h 6859523"/>
              <a:gd name="connsiteX4" fmla="*/ 1700657 w 11498834"/>
              <a:gd name="connsiteY4" fmla="*/ 6859524 h 6859523"/>
              <a:gd name="connsiteX5" fmla="*/ 11498834 w 11498834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8834" h="6859523">
                <a:moveTo>
                  <a:pt x="11498834" y="6859524"/>
                </a:moveTo>
                <a:lnTo>
                  <a:pt x="11498834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83612"/>
                  <a:pt x="553847" y="4872101"/>
                  <a:pt x="1700657" y="6859524"/>
                </a:cubicBezTo>
                <a:lnTo>
                  <a:pt x="11498834" y="685952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4597-A2F2-48A5-B263-E3D86F42DE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050" y="2930525"/>
            <a:ext cx="5252357" cy="606715"/>
          </a:xfrm>
        </p:spPr>
        <p:txBody>
          <a:bodyPr anchor="ctr"/>
          <a:lstStyle>
            <a:lvl1pPr marL="0" indent="0">
              <a:buNone/>
              <a:defRPr sz="30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DD7713-F896-4343-B4A7-54244044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050" y="3563257"/>
            <a:ext cx="5252357" cy="403191"/>
          </a:xfrm>
        </p:spPr>
        <p:txBody>
          <a:bodyPr anchor="ctr"/>
          <a:lstStyle>
            <a:lvl1pPr marL="0" indent="0">
              <a:buNone/>
              <a:defRPr sz="18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56432B-8214-46DD-B359-8DA1226A8BCD}"/>
              </a:ext>
            </a:extLst>
          </p:cNvPr>
          <p:cNvSpPr/>
          <p:nvPr/>
        </p:nvSpPr>
        <p:spPr>
          <a:xfrm>
            <a:off x="7673467" y="0"/>
            <a:ext cx="4518659" cy="6858000"/>
          </a:xfrm>
          <a:custGeom>
            <a:avLst/>
            <a:gdLst>
              <a:gd name="connsiteX0" fmla="*/ 4518660 w 4518659"/>
              <a:gd name="connsiteY0" fmla="*/ 6858000 h 6858000"/>
              <a:gd name="connsiteX1" fmla="*/ 4518660 w 4518659"/>
              <a:gd name="connsiteY1" fmla="*/ 0 h 6858000"/>
              <a:gd name="connsiteX2" fmla="*/ 0 w 4518659"/>
              <a:gd name="connsiteY2" fmla="*/ 0 h 6858000"/>
              <a:gd name="connsiteX3" fmla="*/ 2126615 w 4518659"/>
              <a:gd name="connsiteY3" fmla="*/ 6857619 h 6858000"/>
              <a:gd name="connsiteX4" fmla="*/ 2126615 w 4518659"/>
              <a:gd name="connsiteY4" fmla="*/ 6858000 h 6858000"/>
              <a:gd name="connsiteX5" fmla="*/ 4518660 w 4518659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8659" h="6858000">
                <a:moveTo>
                  <a:pt x="4518660" y="6858000"/>
                </a:moveTo>
                <a:lnTo>
                  <a:pt x="4518660" y="0"/>
                </a:lnTo>
                <a:lnTo>
                  <a:pt x="0" y="0"/>
                </a:lnTo>
                <a:cubicBezTo>
                  <a:pt x="1437259" y="1861058"/>
                  <a:pt x="2126615" y="4300347"/>
                  <a:pt x="2126615" y="6857619"/>
                </a:cubicBezTo>
                <a:lnTo>
                  <a:pt x="2126615" y="6858000"/>
                </a:lnTo>
                <a:lnTo>
                  <a:pt x="4518660" y="6858000"/>
                </a:lnTo>
                <a:close/>
              </a:path>
            </a:pathLst>
          </a:custGeom>
          <a:solidFill>
            <a:srgbClr val="6D1B5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9E8ACA8-BEBA-4895-8E33-0E55BEE23978}"/>
              </a:ext>
            </a:extLst>
          </p:cNvPr>
          <p:cNvSpPr/>
          <p:nvPr/>
        </p:nvSpPr>
        <p:spPr>
          <a:xfrm>
            <a:off x="0" y="3848480"/>
            <a:ext cx="2874264" cy="3009519"/>
          </a:xfrm>
          <a:custGeom>
            <a:avLst/>
            <a:gdLst>
              <a:gd name="connsiteX0" fmla="*/ 0 w 2874264"/>
              <a:gd name="connsiteY0" fmla="*/ 0 h 3009519"/>
              <a:gd name="connsiteX1" fmla="*/ 0 w 2874264"/>
              <a:gd name="connsiteY1" fmla="*/ 3009519 h 3009519"/>
              <a:gd name="connsiteX2" fmla="*/ 2874264 w 2874264"/>
              <a:gd name="connsiteY2" fmla="*/ 3009519 h 3009519"/>
              <a:gd name="connsiteX3" fmla="*/ 0 w 2874264"/>
              <a:gd name="connsiteY3" fmla="*/ 0 h 300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4264" h="3009519">
                <a:moveTo>
                  <a:pt x="0" y="0"/>
                </a:moveTo>
                <a:lnTo>
                  <a:pt x="0" y="3009519"/>
                </a:lnTo>
                <a:lnTo>
                  <a:pt x="2874264" y="3009519"/>
                </a:lnTo>
                <a:cubicBezTo>
                  <a:pt x="1430020" y="2703576"/>
                  <a:pt x="292481" y="1512316"/>
                  <a:pt x="0" y="0"/>
                </a:cubicBezTo>
              </a:path>
            </a:pathLst>
          </a:custGeom>
          <a:solidFill>
            <a:srgbClr val="DFD0DB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CBAFB4-4E66-4704-87C9-11537AB319CB}"/>
              </a:ext>
            </a:extLst>
          </p:cNvPr>
          <p:cNvSpPr/>
          <p:nvPr/>
        </p:nvSpPr>
        <p:spPr>
          <a:xfrm>
            <a:off x="7543292" y="0"/>
            <a:ext cx="2256789" cy="6858000"/>
          </a:xfrm>
          <a:custGeom>
            <a:avLst/>
            <a:gdLst>
              <a:gd name="connsiteX0" fmla="*/ 2158746 w 2256789"/>
              <a:gd name="connsiteY0" fmla="*/ 6857619 h 6858000"/>
              <a:gd name="connsiteX1" fmla="*/ 2158746 w 2256789"/>
              <a:gd name="connsiteY1" fmla="*/ 6858000 h 6858000"/>
              <a:gd name="connsiteX2" fmla="*/ 2256790 w 2256789"/>
              <a:gd name="connsiteY2" fmla="*/ 6858000 h 6858000"/>
              <a:gd name="connsiteX3" fmla="*/ 2256790 w 2256789"/>
              <a:gd name="connsiteY3" fmla="*/ 6857619 h 6858000"/>
              <a:gd name="connsiteX4" fmla="*/ 130175 w 2256789"/>
              <a:gd name="connsiteY4" fmla="*/ 0 h 6858000"/>
              <a:gd name="connsiteX5" fmla="*/ 0 w 2256789"/>
              <a:gd name="connsiteY5" fmla="*/ 0 h 6858000"/>
              <a:gd name="connsiteX6" fmla="*/ 2158746 w 2256789"/>
              <a:gd name="connsiteY6" fmla="*/ 6857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789" h="6858000">
                <a:moveTo>
                  <a:pt x="2158746" y="6857619"/>
                </a:moveTo>
                <a:lnTo>
                  <a:pt x="2158746" y="6858000"/>
                </a:lnTo>
                <a:lnTo>
                  <a:pt x="2256790" y="6858000"/>
                </a:lnTo>
                <a:cubicBezTo>
                  <a:pt x="2256790" y="6858000"/>
                  <a:pt x="2256790" y="6857746"/>
                  <a:pt x="2256790" y="6857619"/>
                </a:cubicBezTo>
                <a:cubicBezTo>
                  <a:pt x="2256790" y="4300347"/>
                  <a:pt x="1567561" y="1861058"/>
                  <a:pt x="130175" y="0"/>
                </a:cubicBezTo>
                <a:lnTo>
                  <a:pt x="0" y="0"/>
                </a:lnTo>
                <a:cubicBezTo>
                  <a:pt x="1459357" y="1850898"/>
                  <a:pt x="2158746" y="4294505"/>
                  <a:pt x="2158746" y="6857619"/>
                </a:cubicBezTo>
              </a:path>
            </a:pathLst>
          </a:custGeom>
          <a:solidFill>
            <a:srgbClr val="EB1D2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3906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83E3BB0-6134-40EE-B403-B7C3B7D8611A}"/>
              </a:ext>
            </a:extLst>
          </p:cNvPr>
          <p:cNvSpPr/>
          <p:nvPr userDrawn="1"/>
        </p:nvSpPr>
        <p:spPr>
          <a:xfrm>
            <a:off x="702624" y="0"/>
            <a:ext cx="11498834" cy="6859523"/>
          </a:xfrm>
          <a:custGeom>
            <a:avLst/>
            <a:gdLst>
              <a:gd name="connsiteX0" fmla="*/ 11498834 w 11498834"/>
              <a:gd name="connsiteY0" fmla="*/ 6859524 h 6859523"/>
              <a:gd name="connsiteX1" fmla="*/ 11498834 w 11498834"/>
              <a:gd name="connsiteY1" fmla="*/ 0 h 6859523"/>
              <a:gd name="connsiteX2" fmla="*/ 0 w 11498834"/>
              <a:gd name="connsiteY2" fmla="*/ 0 h 6859523"/>
              <a:gd name="connsiteX3" fmla="*/ 0 w 11498834"/>
              <a:gd name="connsiteY3" fmla="*/ 508 h 6859523"/>
              <a:gd name="connsiteX4" fmla="*/ 1700657 w 11498834"/>
              <a:gd name="connsiteY4" fmla="*/ 6859524 h 6859523"/>
              <a:gd name="connsiteX5" fmla="*/ 11498834 w 11498834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8834" h="6859523">
                <a:moveTo>
                  <a:pt x="11498834" y="6859524"/>
                </a:moveTo>
                <a:lnTo>
                  <a:pt x="11498834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83612"/>
                  <a:pt x="553847" y="4872101"/>
                  <a:pt x="1700657" y="6859524"/>
                </a:cubicBezTo>
                <a:lnTo>
                  <a:pt x="11498834" y="685952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4597-A2F2-48A5-B263-E3D86F42DE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050" y="2930525"/>
            <a:ext cx="5252357" cy="606715"/>
          </a:xfrm>
        </p:spPr>
        <p:txBody>
          <a:bodyPr anchor="ctr"/>
          <a:lstStyle>
            <a:lvl1pPr marL="0" indent="0">
              <a:buNone/>
              <a:defRPr sz="30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DD7713-F896-4343-B4A7-54244044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050" y="3563257"/>
            <a:ext cx="5252357" cy="403191"/>
          </a:xfrm>
        </p:spPr>
        <p:txBody>
          <a:bodyPr anchor="ctr"/>
          <a:lstStyle>
            <a:lvl1pPr marL="0" indent="0">
              <a:buNone/>
              <a:defRPr sz="18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56432B-8214-46DD-B359-8DA1226A8BCD}"/>
              </a:ext>
            </a:extLst>
          </p:cNvPr>
          <p:cNvSpPr/>
          <p:nvPr/>
        </p:nvSpPr>
        <p:spPr>
          <a:xfrm>
            <a:off x="7673467" y="0"/>
            <a:ext cx="4518659" cy="6858000"/>
          </a:xfrm>
          <a:custGeom>
            <a:avLst/>
            <a:gdLst>
              <a:gd name="connsiteX0" fmla="*/ 4518660 w 4518659"/>
              <a:gd name="connsiteY0" fmla="*/ 6858000 h 6858000"/>
              <a:gd name="connsiteX1" fmla="*/ 4518660 w 4518659"/>
              <a:gd name="connsiteY1" fmla="*/ 0 h 6858000"/>
              <a:gd name="connsiteX2" fmla="*/ 0 w 4518659"/>
              <a:gd name="connsiteY2" fmla="*/ 0 h 6858000"/>
              <a:gd name="connsiteX3" fmla="*/ 2126615 w 4518659"/>
              <a:gd name="connsiteY3" fmla="*/ 6857619 h 6858000"/>
              <a:gd name="connsiteX4" fmla="*/ 2126615 w 4518659"/>
              <a:gd name="connsiteY4" fmla="*/ 6858000 h 6858000"/>
              <a:gd name="connsiteX5" fmla="*/ 4518660 w 4518659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8659" h="6858000">
                <a:moveTo>
                  <a:pt x="4518660" y="6858000"/>
                </a:moveTo>
                <a:lnTo>
                  <a:pt x="4518660" y="0"/>
                </a:lnTo>
                <a:lnTo>
                  <a:pt x="0" y="0"/>
                </a:lnTo>
                <a:cubicBezTo>
                  <a:pt x="1437259" y="1861058"/>
                  <a:pt x="2126615" y="4300347"/>
                  <a:pt x="2126615" y="6857619"/>
                </a:cubicBezTo>
                <a:lnTo>
                  <a:pt x="2126615" y="6858000"/>
                </a:lnTo>
                <a:lnTo>
                  <a:pt x="4518660" y="6858000"/>
                </a:lnTo>
                <a:close/>
              </a:path>
            </a:pathLst>
          </a:custGeom>
          <a:solidFill>
            <a:srgbClr val="EDD05C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9E8ACA8-BEBA-4895-8E33-0E55BEE23978}"/>
              </a:ext>
            </a:extLst>
          </p:cNvPr>
          <p:cNvSpPr/>
          <p:nvPr/>
        </p:nvSpPr>
        <p:spPr>
          <a:xfrm>
            <a:off x="0" y="3848480"/>
            <a:ext cx="2874264" cy="3009519"/>
          </a:xfrm>
          <a:custGeom>
            <a:avLst/>
            <a:gdLst>
              <a:gd name="connsiteX0" fmla="*/ 0 w 2874264"/>
              <a:gd name="connsiteY0" fmla="*/ 0 h 3009519"/>
              <a:gd name="connsiteX1" fmla="*/ 0 w 2874264"/>
              <a:gd name="connsiteY1" fmla="*/ 3009519 h 3009519"/>
              <a:gd name="connsiteX2" fmla="*/ 2874264 w 2874264"/>
              <a:gd name="connsiteY2" fmla="*/ 3009519 h 3009519"/>
              <a:gd name="connsiteX3" fmla="*/ 0 w 2874264"/>
              <a:gd name="connsiteY3" fmla="*/ 0 h 300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4264" h="3009519">
                <a:moveTo>
                  <a:pt x="0" y="0"/>
                </a:moveTo>
                <a:lnTo>
                  <a:pt x="0" y="3009519"/>
                </a:lnTo>
                <a:lnTo>
                  <a:pt x="2874264" y="3009519"/>
                </a:lnTo>
                <a:cubicBezTo>
                  <a:pt x="1430020" y="2703576"/>
                  <a:pt x="292481" y="1512316"/>
                  <a:pt x="0" y="0"/>
                </a:cubicBezTo>
              </a:path>
            </a:pathLst>
          </a:custGeom>
          <a:solidFill>
            <a:srgbClr val="FBF5DB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CBAFB4-4E66-4704-87C9-11537AB319CB}"/>
              </a:ext>
            </a:extLst>
          </p:cNvPr>
          <p:cNvSpPr/>
          <p:nvPr/>
        </p:nvSpPr>
        <p:spPr>
          <a:xfrm>
            <a:off x="7543292" y="0"/>
            <a:ext cx="2256789" cy="6858000"/>
          </a:xfrm>
          <a:custGeom>
            <a:avLst/>
            <a:gdLst>
              <a:gd name="connsiteX0" fmla="*/ 2158746 w 2256789"/>
              <a:gd name="connsiteY0" fmla="*/ 6857619 h 6858000"/>
              <a:gd name="connsiteX1" fmla="*/ 2158746 w 2256789"/>
              <a:gd name="connsiteY1" fmla="*/ 6858000 h 6858000"/>
              <a:gd name="connsiteX2" fmla="*/ 2256790 w 2256789"/>
              <a:gd name="connsiteY2" fmla="*/ 6858000 h 6858000"/>
              <a:gd name="connsiteX3" fmla="*/ 2256790 w 2256789"/>
              <a:gd name="connsiteY3" fmla="*/ 6857619 h 6858000"/>
              <a:gd name="connsiteX4" fmla="*/ 130175 w 2256789"/>
              <a:gd name="connsiteY4" fmla="*/ 0 h 6858000"/>
              <a:gd name="connsiteX5" fmla="*/ 0 w 2256789"/>
              <a:gd name="connsiteY5" fmla="*/ 0 h 6858000"/>
              <a:gd name="connsiteX6" fmla="*/ 2158746 w 2256789"/>
              <a:gd name="connsiteY6" fmla="*/ 6857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789" h="6858000">
                <a:moveTo>
                  <a:pt x="2158746" y="6857619"/>
                </a:moveTo>
                <a:lnTo>
                  <a:pt x="2158746" y="6858000"/>
                </a:lnTo>
                <a:lnTo>
                  <a:pt x="2256790" y="6858000"/>
                </a:lnTo>
                <a:cubicBezTo>
                  <a:pt x="2256790" y="6858000"/>
                  <a:pt x="2256790" y="6857746"/>
                  <a:pt x="2256790" y="6857619"/>
                </a:cubicBezTo>
                <a:cubicBezTo>
                  <a:pt x="2256790" y="4300347"/>
                  <a:pt x="1567561" y="1861058"/>
                  <a:pt x="130175" y="0"/>
                </a:cubicBezTo>
                <a:lnTo>
                  <a:pt x="0" y="0"/>
                </a:lnTo>
                <a:cubicBezTo>
                  <a:pt x="1459357" y="1850898"/>
                  <a:pt x="2158746" y="4294505"/>
                  <a:pt x="2158746" y="6857619"/>
                </a:cubicBezTo>
              </a:path>
            </a:pathLst>
          </a:custGeom>
          <a:solidFill>
            <a:srgbClr val="EB1D2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6370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83E3BB0-6134-40EE-B403-B7C3B7D8611A}"/>
              </a:ext>
            </a:extLst>
          </p:cNvPr>
          <p:cNvSpPr/>
          <p:nvPr userDrawn="1"/>
        </p:nvSpPr>
        <p:spPr>
          <a:xfrm>
            <a:off x="702624" y="0"/>
            <a:ext cx="11498834" cy="6859523"/>
          </a:xfrm>
          <a:custGeom>
            <a:avLst/>
            <a:gdLst>
              <a:gd name="connsiteX0" fmla="*/ 11498834 w 11498834"/>
              <a:gd name="connsiteY0" fmla="*/ 6859524 h 6859523"/>
              <a:gd name="connsiteX1" fmla="*/ 11498834 w 11498834"/>
              <a:gd name="connsiteY1" fmla="*/ 0 h 6859523"/>
              <a:gd name="connsiteX2" fmla="*/ 0 w 11498834"/>
              <a:gd name="connsiteY2" fmla="*/ 0 h 6859523"/>
              <a:gd name="connsiteX3" fmla="*/ 0 w 11498834"/>
              <a:gd name="connsiteY3" fmla="*/ 508 h 6859523"/>
              <a:gd name="connsiteX4" fmla="*/ 1700657 w 11498834"/>
              <a:gd name="connsiteY4" fmla="*/ 6859524 h 6859523"/>
              <a:gd name="connsiteX5" fmla="*/ 11498834 w 11498834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8834" h="6859523">
                <a:moveTo>
                  <a:pt x="11498834" y="6859524"/>
                </a:moveTo>
                <a:lnTo>
                  <a:pt x="11498834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83612"/>
                  <a:pt x="553847" y="4872101"/>
                  <a:pt x="1700657" y="6859524"/>
                </a:cubicBezTo>
                <a:lnTo>
                  <a:pt x="11498834" y="685952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4597-A2F2-48A5-B263-E3D86F42DE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050" y="2930525"/>
            <a:ext cx="5252357" cy="606715"/>
          </a:xfrm>
        </p:spPr>
        <p:txBody>
          <a:bodyPr anchor="ctr"/>
          <a:lstStyle>
            <a:lvl1pPr marL="0" indent="0">
              <a:buNone/>
              <a:defRPr sz="30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DD7713-F896-4343-B4A7-54244044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050" y="3563257"/>
            <a:ext cx="5252357" cy="403191"/>
          </a:xfrm>
        </p:spPr>
        <p:txBody>
          <a:bodyPr anchor="ctr"/>
          <a:lstStyle>
            <a:lvl1pPr marL="0" indent="0">
              <a:buNone/>
              <a:defRPr sz="18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56432B-8214-46DD-B359-8DA1226A8BCD}"/>
              </a:ext>
            </a:extLst>
          </p:cNvPr>
          <p:cNvSpPr/>
          <p:nvPr/>
        </p:nvSpPr>
        <p:spPr>
          <a:xfrm>
            <a:off x="7673467" y="0"/>
            <a:ext cx="4518659" cy="6858000"/>
          </a:xfrm>
          <a:custGeom>
            <a:avLst/>
            <a:gdLst>
              <a:gd name="connsiteX0" fmla="*/ 4518660 w 4518659"/>
              <a:gd name="connsiteY0" fmla="*/ 6858000 h 6858000"/>
              <a:gd name="connsiteX1" fmla="*/ 4518660 w 4518659"/>
              <a:gd name="connsiteY1" fmla="*/ 0 h 6858000"/>
              <a:gd name="connsiteX2" fmla="*/ 0 w 4518659"/>
              <a:gd name="connsiteY2" fmla="*/ 0 h 6858000"/>
              <a:gd name="connsiteX3" fmla="*/ 2126615 w 4518659"/>
              <a:gd name="connsiteY3" fmla="*/ 6857619 h 6858000"/>
              <a:gd name="connsiteX4" fmla="*/ 2126615 w 4518659"/>
              <a:gd name="connsiteY4" fmla="*/ 6858000 h 6858000"/>
              <a:gd name="connsiteX5" fmla="*/ 4518660 w 4518659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18659" h="6858000">
                <a:moveTo>
                  <a:pt x="4518660" y="6858000"/>
                </a:moveTo>
                <a:lnTo>
                  <a:pt x="4518660" y="0"/>
                </a:lnTo>
                <a:lnTo>
                  <a:pt x="0" y="0"/>
                </a:lnTo>
                <a:cubicBezTo>
                  <a:pt x="1437259" y="1861058"/>
                  <a:pt x="2126615" y="4300347"/>
                  <a:pt x="2126615" y="6857619"/>
                </a:cubicBezTo>
                <a:lnTo>
                  <a:pt x="2126615" y="6858000"/>
                </a:lnTo>
                <a:lnTo>
                  <a:pt x="4518660" y="6858000"/>
                </a:lnTo>
                <a:close/>
              </a:path>
            </a:pathLst>
          </a:custGeom>
          <a:solidFill>
            <a:srgbClr val="4A5F6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9E8ACA8-BEBA-4895-8E33-0E55BEE23978}"/>
              </a:ext>
            </a:extLst>
          </p:cNvPr>
          <p:cNvSpPr/>
          <p:nvPr/>
        </p:nvSpPr>
        <p:spPr>
          <a:xfrm>
            <a:off x="0" y="3848480"/>
            <a:ext cx="2874264" cy="3009519"/>
          </a:xfrm>
          <a:custGeom>
            <a:avLst/>
            <a:gdLst>
              <a:gd name="connsiteX0" fmla="*/ 0 w 2874264"/>
              <a:gd name="connsiteY0" fmla="*/ 0 h 3009519"/>
              <a:gd name="connsiteX1" fmla="*/ 0 w 2874264"/>
              <a:gd name="connsiteY1" fmla="*/ 3009519 h 3009519"/>
              <a:gd name="connsiteX2" fmla="*/ 2874264 w 2874264"/>
              <a:gd name="connsiteY2" fmla="*/ 3009519 h 3009519"/>
              <a:gd name="connsiteX3" fmla="*/ 0 w 2874264"/>
              <a:gd name="connsiteY3" fmla="*/ 0 h 300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4264" h="3009519">
                <a:moveTo>
                  <a:pt x="0" y="0"/>
                </a:moveTo>
                <a:lnTo>
                  <a:pt x="0" y="3009519"/>
                </a:lnTo>
                <a:lnTo>
                  <a:pt x="2874264" y="3009519"/>
                </a:lnTo>
                <a:cubicBezTo>
                  <a:pt x="1430020" y="2703576"/>
                  <a:pt x="292481" y="1512316"/>
                  <a:pt x="0" y="0"/>
                </a:cubicBezTo>
              </a:path>
            </a:pathLst>
          </a:custGeom>
          <a:solidFill>
            <a:srgbClr val="D8DCD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CBAFB4-4E66-4704-87C9-11537AB319CB}"/>
              </a:ext>
            </a:extLst>
          </p:cNvPr>
          <p:cNvSpPr/>
          <p:nvPr/>
        </p:nvSpPr>
        <p:spPr>
          <a:xfrm>
            <a:off x="7543292" y="0"/>
            <a:ext cx="2256789" cy="6858000"/>
          </a:xfrm>
          <a:custGeom>
            <a:avLst/>
            <a:gdLst>
              <a:gd name="connsiteX0" fmla="*/ 2158746 w 2256789"/>
              <a:gd name="connsiteY0" fmla="*/ 6857619 h 6858000"/>
              <a:gd name="connsiteX1" fmla="*/ 2158746 w 2256789"/>
              <a:gd name="connsiteY1" fmla="*/ 6858000 h 6858000"/>
              <a:gd name="connsiteX2" fmla="*/ 2256790 w 2256789"/>
              <a:gd name="connsiteY2" fmla="*/ 6858000 h 6858000"/>
              <a:gd name="connsiteX3" fmla="*/ 2256790 w 2256789"/>
              <a:gd name="connsiteY3" fmla="*/ 6857619 h 6858000"/>
              <a:gd name="connsiteX4" fmla="*/ 130175 w 2256789"/>
              <a:gd name="connsiteY4" fmla="*/ 0 h 6858000"/>
              <a:gd name="connsiteX5" fmla="*/ 0 w 2256789"/>
              <a:gd name="connsiteY5" fmla="*/ 0 h 6858000"/>
              <a:gd name="connsiteX6" fmla="*/ 2158746 w 2256789"/>
              <a:gd name="connsiteY6" fmla="*/ 685761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789" h="6858000">
                <a:moveTo>
                  <a:pt x="2158746" y="6857619"/>
                </a:moveTo>
                <a:lnTo>
                  <a:pt x="2158746" y="6858000"/>
                </a:lnTo>
                <a:lnTo>
                  <a:pt x="2256790" y="6858000"/>
                </a:lnTo>
                <a:cubicBezTo>
                  <a:pt x="2256790" y="6858000"/>
                  <a:pt x="2256790" y="6857746"/>
                  <a:pt x="2256790" y="6857619"/>
                </a:cubicBezTo>
                <a:cubicBezTo>
                  <a:pt x="2256790" y="4300347"/>
                  <a:pt x="1567561" y="1861058"/>
                  <a:pt x="130175" y="0"/>
                </a:cubicBezTo>
                <a:lnTo>
                  <a:pt x="0" y="0"/>
                </a:lnTo>
                <a:cubicBezTo>
                  <a:pt x="1459357" y="1850898"/>
                  <a:pt x="2158746" y="4294505"/>
                  <a:pt x="2158746" y="6857619"/>
                </a:cubicBezTo>
              </a:path>
            </a:pathLst>
          </a:custGeom>
          <a:solidFill>
            <a:srgbClr val="EB1D2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2699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83E3BB0-6134-40EE-B403-B7C3B7D8611A}"/>
              </a:ext>
            </a:extLst>
          </p:cNvPr>
          <p:cNvSpPr/>
          <p:nvPr userDrawn="1"/>
        </p:nvSpPr>
        <p:spPr>
          <a:xfrm>
            <a:off x="702624" y="0"/>
            <a:ext cx="11498834" cy="6859523"/>
          </a:xfrm>
          <a:custGeom>
            <a:avLst/>
            <a:gdLst>
              <a:gd name="connsiteX0" fmla="*/ 11498834 w 11498834"/>
              <a:gd name="connsiteY0" fmla="*/ 6859524 h 6859523"/>
              <a:gd name="connsiteX1" fmla="*/ 11498834 w 11498834"/>
              <a:gd name="connsiteY1" fmla="*/ 0 h 6859523"/>
              <a:gd name="connsiteX2" fmla="*/ 0 w 11498834"/>
              <a:gd name="connsiteY2" fmla="*/ 0 h 6859523"/>
              <a:gd name="connsiteX3" fmla="*/ 0 w 11498834"/>
              <a:gd name="connsiteY3" fmla="*/ 508 h 6859523"/>
              <a:gd name="connsiteX4" fmla="*/ 1700657 w 11498834"/>
              <a:gd name="connsiteY4" fmla="*/ 6859524 h 6859523"/>
              <a:gd name="connsiteX5" fmla="*/ 11498834 w 11498834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8834" h="6859523">
                <a:moveTo>
                  <a:pt x="11498834" y="6859524"/>
                </a:moveTo>
                <a:lnTo>
                  <a:pt x="11498834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83612"/>
                  <a:pt x="553847" y="4872101"/>
                  <a:pt x="1700657" y="6859524"/>
                </a:cubicBezTo>
                <a:lnTo>
                  <a:pt x="11498834" y="685952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4597-A2F2-48A5-B263-E3D86F42DE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050" y="2930525"/>
            <a:ext cx="5252357" cy="606715"/>
          </a:xfrm>
        </p:spPr>
        <p:txBody>
          <a:bodyPr anchor="ctr"/>
          <a:lstStyle>
            <a:lvl1pPr marL="0" indent="0">
              <a:buNone/>
              <a:defRPr sz="30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DD7713-F896-4343-B4A7-54244044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050" y="3563257"/>
            <a:ext cx="5252357" cy="403191"/>
          </a:xfrm>
        </p:spPr>
        <p:txBody>
          <a:bodyPr anchor="ctr"/>
          <a:lstStyle>
            <a:lvl1pPr marL="0" indent="0">
              <a:buNone/>
              <a:defRPr sz="18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C41EAB-AD39-4C56-9401-F0F84F90823C}"/>
              </a:ext>
            </a:extLst>
          </p:cNvPr>
          <p:cNvSpPr/>
          <p:nvPr/>
        </p:nvSpPr>
        <p:spPr>
          <a:xfrm>
            <a:off x="7679420" y="0"/>
            <a:ext cx="4522165" cy="6863320"/>
          </a:xfrm>
          <a:custGeom>
            <a:avLst/>
            <a:gdLst>
              <a:gd name="connsiteX0" fmla="*/ 4522165 w 4522165"/>
              <a:gd name="connsiteY0" fmla="*/ 0 h 6863320"/>
              <a:gd name="connsiteX1" fmla="*/ 4522165 w 4522165"/>
              <a:gd name="connsiteY1" fmla="*/ 6863320 h 6863320"/>
              <a:gd name="connsiteX2" fmla="*/ 0 w 4522165"/>
              <a:gd name="connsiteY2" fmla="*/ 6863320 h 6863320"/>
              <a:gd name="connsiteX3" fmla="*/ 2128264 w 4522165"/>
              <a:gd name="connsiteY3" fmla="*/ 381 h 6863320"/>
              <a:gd name="connsiteX4" fmla="*/ 2128264 w 4522165"/>
              <a:gd name="connsiteY4" fmla="*/ 0 h 6863320"/>
              <a:gd name="connsiteX5" fmla="*/ 4522165 w 4522165"/>
              <a:gd name="connsiteY5" fmla="*/ 0 h 686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2165" h="6863320">
                <a:moveTo>
                  <a:pt x="4522165" y="0"/>
                </a:moveTo>
                <a:lnTo>
                  <a:pt x="4522165" y="6863320"/>
                </a:lnTo>
                <a:lnTo>
                  <a:pt x="0" y="6863320"/>
                </a:lnTo>
                <a:cubicBezTo>
                  <a:pt x="1438501" y="5000818"/>
                  <a:pt x="2128264" y="2559637"/>
                  <a:pt x="2128264" y="381"/>
                </a:cubicBezTo>
                <a:lnTo>
                  <a:pt x="2128264" y="0"/>
                </a:lnTo>
                <a:lnTo>
                  <a:pt x="4522165" y="0"/>
                </a:lnTo>
                <a:close/>
              </a:path>
            </a:pathLst>
          </a:custGeom>
          <a:solidFill>
            <a:srgbClr val="66A37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AF65A0B-1DDC-40BF-9F1C-539CA75D9803}"/>
              </a:ext>
            </a:extLst>
          </p:cNvPr>
          <p:cNvSpPr/>
          <p:nvPr/>
        </p:nvSpPr>
        <p:spPr>
          <a:xfrm>
            <a:off x="0" y="0"/>
            <a:ext cx="2876493" cy="3011853"/>
          </a:xfrm>
          <a:custGeom>
            <a:avLst/>
            <a:gdLst>
              <a:gd name="connsiteX0" fmla="*/ 0 w 2876493"/>
              <a:gd name="connsiteY0" fmla="*/ 3011854 h 3011853"/>
              <a:gd name="connsiteX1" fmla="*/ 0 w 2876493"/>
              <a:gd name="connsiteY1" fmla="*/ 0 h 3011853"/>
              <a:gd name="connsiteX2" fmla="*/ 2876494 w 2876493"/>
              <a:gd name="connsiteY2" fmla="*/ 0 h 3011853"/>
              <a:gd name="connsiteX3" fmla="*/ 0 w 2876493"/>
              <a:gd name="connsiteY3" fmla="*/ 3011854 h 30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493" h="3011853">
                <a:moveTo>
                  <a:pt x="0" y="3011854"/>
                </a:moveTo>
                <a:lnTo>
                  <a:pt x="0" y="0"/>
                </a:lnTo>
                <a:lnTo>
                  <a:pt x="2876494" y="0"/>
                </a:lnTo>
                <a:cubicBezTo>
                  <a:pt x="1431129" y="306180"/>
                  <a:pt x="292708" y="1498364"/>
                  <a:pt x="0" y="3011854"/>
                </a:cubicBezTo>
              </a:path>
            </a:pathLst>
          </a:custGeom>
          <a:solidFill>
            <a:srgbClr val="DAE8DD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F59115B-CEDE-457B-8E99-1D3BD507CD51}"/>
              </a:ext>
            </a:extLst>
          </p:cNvPr>
          <p:cNvSpPr/>
          <p:nvPr/>
        </p:nvSpPr>
        <p:spPr>
          <a:xfrm>
            <a:off x="7549144" y="0"/>
            <a:ext cx="2258540" cy="6863320"/>
          </a:xfrm>
          <a:custGeom>
            <a:avLst/>
            <a:gdLst>
              <a:gd name="connsiteX0" fmla="*/ 2160421 w 2258540"/>
              <a:gd name="connsiteY0" fmla="*/ 381 h 6863320"/>
              <a:gd name="connsiteX1" fmla="*/ 2160421 w 2258540"/>
              <a:gd name="connsiteY1" fmla="*/ 0 h 6863320"/>
              <a:gd name="connsiteX2" fmla="*/ 2258540 w 2258540"/>
              <a:gd name="connsiteY2" fmla="*/ 0 h 6863320"/>
              <a:gd name="connsiteX3" fmla="*/ 2258540 w 2258540"/>
              <a:gd name="connsiteY3" fmla="*/ 381 h 6863320"/>
              <a:gd name="connsiteX4" fmla="*/ 130276 w 2258540"/>
              <a:gd name="connsiteY4" fmla="*/ 6863320 h 6863320"/>
              <a:gd name="connsiteX5" fmla="*/ 0 w 2258540"/>
              <a:gd name="connsiteY5" fmla="*/ 6863320 h 6863320"/>
              <a:gd name="connsiteX6" fmla="*/ 2160421 w 2258540"/>
              <a:gd name="connsiteY6" fmla="*/ 381 h 686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540" h="6863320">
                <a:moveTo>
                  <a:pt x="2160421" y="381"/>
                </a:moveTo>
                <a:lnTo>
                  <a:pt x="2160421" y="0"/>
                </a:lnTo>
                <a:lnTo>
                  <a:pt x="2258540" y="0"/>
                </a:lnTo>
                <a:cubicBezTo>
                  <a:pt x="2258540" y="0"/>
                  <a:pt x="2258540" y="254"/>
                  <a:pt x="2258540" y="381"/>
                </a:cubicBezTo>
                <a:cubicBezTo>
                  <a:pt x="2258540" y="2559637"/>
                  <a:pt x="1568777" y="5000818"/>
                  <a:pt x="130276" y="6863320"/>
                </a:cubicBezTo>
                <a:lnTo>
                  <a:pt x="0" y="6863320"/>
                </a:lnTo>
                <a:cubicBezTo>
                  <a:pt x="1460489" y="5010987"/>
                  <a:pt x="2160421" y="2565484"/>
                  <a:pt x="2160421" y="381"/>
                </a:cubicBezTo>
              </a:path>
            </a:pathLst>
          </a:custGeom>
          <a:solidFill>
            <a:srgbClr val="EB1D2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0947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83E3BB0-6134-40EE-B403-B7C3B7D8611A}"/>
              </a:ext>
            </a:extLst>
          </p:cNvPr>
          <p:cNvSpPr/>
          <p:nvPr userDrawn="1"/>
        </p:nvSpPr>
        <p:spPr>
          <a:xfrm>
            <a:off x="702624" y="0"/>
            <a:ext cx="11498834" cy="6859523"/>
          </a:xfrm>
          <a:custGeom>
            <a:avLst/>
            <a:gdLst>
              <a:gd name="connsiteX0" fmla="*/ 11498834 w 11498834"/>
              <a:gd name="connsiteY0" fmla="*/ 6859524 h 6859523"/>
              <a:gd name="connsiteX1" fmla="*/ 11498834 w 11498834"/>
              <a:gd name="connsiteY1" fmla="*/ 0 h 6859523"/>
              <a:gd name="connsiteX2" fmla="*/ 0 w 11498834"/>
              <a:gd name="connsiteY2" fmla="*/ 0 h 6859523"/>
              <a:gd name="connsiteX3" fmla="*/ 0 w 11498834"/>
              <a:gd name="connsiteY3" fmla="*/ 508 h 6859523"/>
              <a:gd name="connsiteX4" fmla="*/ 1700657 w 11498834"/>
              <a:gd name="connsiteY4" fmla="*/ 6859524 h 6859523"/>
              <a:gd name="connsiteX5" fmla="*/ 11498834 w 11498834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8834" h="6859523">
                <a:moveTo>
                  <a:pt x="11498834" y="6859524"/>
                </a:moveTo>
                <a:lnTo>
                  <a:pt x="11498834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83612"/>
                  <a:pt x="553847" y="4872101"/>
                  <a:pt x="1700657" y="6859524"/>
                </a:cubicBezTo>
                <a:lnTo>
                  <a:pt x="11498834" y="685952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4597-A2F2-48A5-B263-E3D86F42DE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050" y="2930525"/>
            <a:ext cx="5252357" cy="606715"/>
          </a:xfrm>
        </p:spPr>
        <p:txBody>
          <a:bodyPr anchor="ctr"/>
          <a:lstStyle>
            <a:lvl1pPr marL="0" indent="0">
              <a:buNone/>
              <a:defRPr sz="30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DD7713-F896-4343-B4A7-54244044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050" y="3563257"/>
            <a:ext cx="5252357" cy="403191"/>
          </a:xfrm>
        </p:spPr>
        <p:txBody>
          <a:bodyPr anchor="ctr"/>
          <a:lstStyle>
            <a:lvl1pPr marL="0" indent="0">
              <a:buNone/>
              <a:defRPr sz="18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C41EAB-AD39-4C56-9401-F0F84F90823C}"/>
              </a:ext>
            </a:extLst>
          </p:cNvPr>
          <p:cNvSpPr/>
          <p:nvPr/>
        </p:nvSpPr>
        <p:spPr>
          <a:xfrm>
            <a:off x="7679420" y="0"/>
            <a:ext cx="4522165" cy="6863320"/>
          </a:xfrm>
          <a:custGeom>
            <a:avLst/>
            <a:gdLst>
              <a:gd name="connsiteX0" fmla="*/ 4522165 w 4522165"/>
              <a:gd name="connsiteY0" fmla="*/ 0 h 6863320"/>
              <a:gd name="connsiteX1" fmla="*/ 4522165 w 4522165"/>
              <a:gd name="connsiteY1" fmla="*/ 6863320 h 6863320"/>
              <a:gd name="connsiteX2" fmla="*/ 0 w 4522165"/>
              <a:gd name="connsiteY2" fmla="*/ 6863320 h 6863320"/>
              <a:gd name="connsiteX3" fmla="*/ 2128264 w 4522165"/>
              <a:gd name="connsiteY3" fmla="*/ 381 h 6863320"/>
              <a:gd name="connsiteX4" fmla="*/ 2128264 w 4522165"/>
              <a:gd name="connsiteY4" fmla="*/ 0 h 6863320"/>
              <a:gd name="connsiteX5" fmla="*/ 4522165 w 4522165"/>
              <a:gd name="connsiteY5" fmla="*/ 0 h 686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2165" h="6863320">
                <a:moveTo>
                  <a:pt x="4522165" y="0"/>
                </a:moveTo>
                <a:lnTo>
                  <a:pt x="4522165" y="6863320"/>
                </a:lnTo>
                <a:lnTo>
                  <a:pt x="0" y="6863320"/>
                </a:lnTo>
                <a:cubicBezTo>
                  <a:pt x="1438501" y="5000818"/>
                  <a:pt x="2128264" y="2559637"/>
                  <a:pt x="2128264" y="381"/>
                </a:cubicBezTo>
                <a:lnTo>
                  <a:pt x="2128264" y="0"/>
                </a:lnTo>
                <a:lnTo>
                  <a:pt x="4522165" y="0"/>
                </a:lnTo>
                <a:close/>
              </a:path>
            </a:pathLst>
          </a:custGeom>
          <a:solidFill>
            <a:srgbClr val="6D1B5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AF65A0B-1DDC-40BF-9F1C-539CA75D9803}"/>
              </a:ext>
            </a:extLst>
          </p:cNvPr>
          <p:cNvSpPr/>
          <p:nvPr/>
        </p:nvSpPr>
        <p:spPr>
          <a:xfrm>
            <a:off x="0" y="0"/>
            <a:ext cx="2876493" cy="3011853"/>
          </a:xfrm>
          <a:custGeom>
            <a:avLst/>
            <a:gdLst>
              <a:gd name="connsiteX0" fmla="*/ 0 w 2876493"/>
              <a:gd name="connsiteY0" fmla="*/ 3011854 h 3011853"/>
              <a:gd name="connsiteX1" fmla="*/ 0 w 2876493"/>
              <a:gd name="connsiteY1" fmla="*/ 0 h 3011853"/>
              <a:gd name="connsiteX2" fmla="*/ 2876494 w 2876493"/>
              <a:gd name="connsiteY2" fmla="*/ 0 h 3011853"/>
              <a:gd name="connsiteX3" fmla="*/ 0 w 2876493"/>
              <a:gd name="connsiteY3" fmla="*/ 3011854 h 30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493" h="3011853">
                <a:moveTo>
                  <a:pt x="0" y="3011854"/>
                </a:moveTo>
                <a:lnTo>
                  <a:pt x="0" y="0"/>
                </a:lnTo>
                <a:lnTo>
                  <a:pt x="2876494" y="0"/>
                </a:lnTo>
                <a:cubicBezTo>
                  <a:pt x="1431129" y="306180"/>
                  <a:pt x="292708" y="1498364"/>
                  <a:pt x="0" y="3011854"/>
                </a:cubicBezTo>
              </a:path>
            </a:pathLst>
          </a:custGeom>
          <a:solidFill>
            <a:srgbClr val="DFD0DB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F59115B-CEDE-457B-8E99-1D3BD507CD51}"/>
              </a:ext>
            </a:extLst>
          </p:cNvPr>
          <p:cNvSpPr/>
          <p:nvPr/>
        </p:nvSpPr>
        <p:spPr>
          <a:xfrm>
            <a:off x="7549144" y="0"/>
            <a:ext cx="2258540" cy="6863320"/>
          </a:xfrm>
          <a:custGeom>
            <a:avLst/>
            <a:gdLst>
              <a:gd name="connsiteX0" fmla="*/ 2160421 w 2258540"/>
              <a:gd name="connsiteY0" fmla="*/ 381 h 6863320"/>
              <a:gd name="connsiteX1" fmla="*/ 2160421 w 2258540"/>
              <a:gd name="connsiteY1" fmla="*/ 0 h 6863320"/>
              <a:gd name="connsiteX2" fmla="*/ 2258540 w 2258540"/>
              <a:gd name="connsiteY2" fmla="*/ 0 h 6863320"/>
              <a:gd name="connsiteX3" fmla="*/ 2258540 w 2258540"/>
              <a:gd name="connsiteY3" fmla="*/ 381 h 6863320"/>
              <a:gd name="connsiteX4" fmla="*/ 130276 w 2258540"/>
              <a:gd name="connsiteY4" fmla="*/ 6863320 h 6863320"/>
              <a:gd name="connsiteX5" fmla="*/ 0 w 2258540"/>
              <a:gd name="connsiteY5" fmla="*/ 6863320 h 6863320"/>
              <a:gd name="connsiteX6" fmla="*/ 2160421 w 2258540"/>
              <a:gd name="connsiteY6" fmla="*/ 381 h 686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540" h="6863320">
                <a:moveTo>
                  <a:pt x="2160421" y="381"/>
                </a:moveTo>
                <a:lnTo>
                  <a:pt x="2160421" y="0"/>
                </a:lnTo>
                <a:lnTo>
                  <a:pt x="2258540" y="0"/>
                </a:lnTo>
                <a:cubicBezTo>
                  <a:pt x="2258540" y="0"/>
                  <a:pt x="2258540" y="254"/>
                  <a:pt x="2258540" y="381"/>
                </a:cubicBezTo>
                <a:cubicBezTo>
                  <a:pt x="2258540" y="2559637"/>
                  <a:pt x="1568777" y="5000818"/>
                  <a:pt x="130276" y="6863320"/>
                </a:cubicBezTo>
                <a:lnTo>
                  <a:pt x="0" y="6863320"/>
                </a:lnTo>
                <a:cubicBezTo>
                  <a:pt x="1460489" y="5010987"/>
                  <a:pt x="2160421" y="2565484"/>
                  <a:pt x="2160421" y="381"/>
                </a:cubicBezTo>
              </a:path>
            </a:pathLst>
          </a:custGeom>
          <a:solidFill>
            <a:srgbClr val="EB1D2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8186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perator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83E3BB0-6134-40EE-B403-B7C3B7D8611A}"/>
              </a:ext>
            </a:extLst>
          </p:cNvPr>
          <p:cNvSpPr/>
          <p:nvPr userDrawn="1"/>
        </p:nvSpPr>
        <p:spPr>
          <a:xfrm>
            <a:off x="702624" y="0"/>
            <a:ext cx="11498834" cy="6859523"/>
          </a:xfrm>
          <a:custGeom>
            <a:avLst/>
            <a:gdLst>
              <a:gd name="connsiteX0" fmla="*/ 11498834 w 11498834"/>
              <a:gd name="connsiteY0" fmla="*/ 6859524 h 6859523"/>
              <a:gd name="connsiteX1" fmla="*/ 11498834 w 11498834"/>
              <a:gd name="connsiteY1" fmla="*/ 0 h 6859523"/>
              <a:gd name="connsiteX2" fmla="*/ 0 w 11498834"/>
              <a:gd name="connsiteY2" fmla="*/ 0 h 6859523"/>
              <a:gd name="connsiteX3" fmla="*/ 0 w 11498834"/>
              <a:gd name="connsiteY3" fmla="*/ 508 h 6859523"/>
              <a:gd name="connsiteX4" fmla="*/ 1700657 w 11498834"/>
              <a:gd name="connsiteY4" fmla="*/ 6859524 h 6859523"/>
              <a:gd name="connsiteX5" fmla="*/ 11498834 w 11498834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8834" h="6859523">
                <a:moveTo>
                  <a:pt x="11498834" y="6859524"/>
                </a:moveTo>
                <a:lnTo>
                  <a:pt x="11498834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83612"/>
                  <a:pt x="553847" y="4872101"/>
                  <a:pt x="1700657" y="6859524"/>
                </a:cubicBezTo>
                <a:lnTo>
                  <a:pt x="11498834" y="685952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4597-A2F2-48A5-B263-E3D86F42DE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050" y="2930525"/>
            <a:ext cx="5252357" cy="606715"/>
          </a:xfrm>
        </p:spPr>
        <p:txBody>
          <a:bodyPr anchor="ctr"/>
          <a:lstStyle>
            <a:lvl1pPr marL="0" indent="0">
              <a:buNone/>
              <a:defRPr sz="30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8DD7713-F896-4343-B4A7-54244044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050" y="3563257"/>
            <a:ext cx="5252357" cy="403191"/>
          </a:xfrm>
        </p:spPr>
        <p:txBody>
          <a:bodyPr anchor="ctr"/>
          <a:lstStyle>
            <a:lvl1pPr marL="0" indent="0">
              <a:buNone/>
              <a:defRPr sz="1800"/>
            </a:lvl1pPr>
            <a:lvl2pPr marL="276225" indent="0">
              <a:buNone/>
              <a:defRPr/>
            </a:lvl2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C41EAB-AD39-4C56-9401-F0F84F90823C}"/>
              </a:ext>
            </a:extLst>
          </p:cNvPr>
          <p:cNvSpPr/>
          <p:nvPr/>
        </p:nvSpPr>
        <p:spPr>
          <a:xfrm>
            <a:off x="7679420" y="0"/>
            <a:ext cx="4522165" cy="6863320"/>
          </a:xfrm>
          <a:custGeom>
            <a:avLst/>
            <a:gdLst>
              <a:gd name="connsiteX0" fmla="*/ 4522165 w 4522165"/>
              <a:gd name="connsiteY0" fmla="*/ 0 h 6863320"/>
              <a:gd name="connsiteX1" fmla="*/ 4522165 w 4522165"/>
              <a:gd name="connsiteY1" fmla="*/ 6863320 h 6863320"/>
              <a:gd name="connsiteX2" fmla="*/ 0 w 4522165"/>
              <a:gd name="connsiteY2" fmla="*/ 6863320 h 6863320"/>
              <a:gd name="connsiteX3" fmla="*/ 2128264 w 4522165"/>
              <a:gd name="connsiteY3" fmla="*/ 381 h 6863320"/>
              <a:gd name="connsiteX4" fmla="*/ 2128264 w 4522165"/>
              <a:gd name="connsiteY4" fmla="*/ 0 h 6863320"/>
              <a:gd name="connsiteX5" fmla="*/ 4522165 w 4522165"/>
              <a:gd name="connsiteY5" fmla="*/ 0 h 686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22165" h="6863320">
                <a:moveTo>
                  <a:pt x="4522165" y="0"/>
                </a:moveTo>
                <a:lnTo>
                  <a:pt x="4522165" y="6863320"/>
                </a:lnTo>
                <a:lnTo>
                  <a:pt x="0" y="6863320"/>
                </a:lnTo>
                <a:cubicBezTo>
                  <a:pt x="1438501" y="5000818"/>
                  <a:pt x="2128264" y="2559637"/>
                  <a:pt x="2128264" y="381"/>
                </a:cubicBezTo>
                <a:lnTo>
                  <a:pt x="2128264" y="0"/>
                </a:lnTo>
                <a:lnTo>
                  <a:pt x="4522165" y="0"/>
                </a:lnTo>
                <a:close/>
              </a:path>
            </a:pathLst>
          </a:custGeom>
          <a:solidFill>
            <a:srgbClr val="EDD05C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AF65A0B-1DDC-40BF-9F1C-539CA75D9803}"/>
              </a:ext>
            </a:extLst>
          </p:cNvPr>
          <p:cNvSpPr/>
          <p:nvPr/>
        </p:nvSpPr>
        <p:spPr>
          <a:xfrm>
            <a:off x="0" y="0"/>
            <a:ext cx="2876493" cy="3011853"/>
          </a:xfrm>
          <a:custGeom>
            <a:avLst/>
            <a:gdLst>
              <a:gd name="connsiteX0" fmla="*/ 0 w 2876493"/>
              <a:gd name="connsiteY0" fmla="*/ 3011854 h 3011853"/>
              <a:gd name="connsiteX1" fmla="*/ 0 w 2876493"/>
              <a:gd name="connsiteY1" fmla="*/ 0 h 3011853"/>
              <a:gd name="connsiteX2" fmla="*/ 2876494 w 2876493"/>
              <a:gd name="connsiteY2" fmla="*/ 0 h 3011853"/>
              <a:gd name="connsiteX3" fmla="*/ 0 w 2876493"/>
              <a:gd name="connsiteY3" fmla="*/ 3011854 h 301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493" h="3011853">
                <a:moveTo>
                  <a:pt x="0" y="3011854"/>
                </a:moveTo>
                <a:lnTo>
                  <a:pt x="0" y="0"/>
                </a:lnTo>
                <a:lnTo>
                  <a:pt x="2876494" y="0"/>
                </a:lnTo>
                <a:cubicBezTo>
                  <a:pt x="1431129" y="306180"/>
                  <a:pt x="292708" y="1498364"/>
                  <a:pt x="0" y="3011854"/>
                </a:cubicBezTo>
              </a:path>
            </a:pathLst>
          </a:custGeom>
          <a:solidFill>
            <a:srgbClr val="FBF5DB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F59115B-CEDE-457B-8E99-1D3BD507CD51}"/>
              </a:ext>
            </a:extLst>
          </p:cNvPr>
          <p:cNvSpPr/>
          <p:nvPr/>
        </p:nvSpPr>
        <p:spPr>
          <a:xfrm>
            <a:off x="7549144" y="0"/>
            <a:ext cx="2258540" cy="6863320"/>
          </a:xfrm>
          <a:custGeom>
            <a:avLst/>
            <a:gdLst>
              <a:gd name="connsiteX0" fmla="*/ 2160421 w 2258540"/>
              <a:gd name="connsiteY0" fmla="*/ 381 h 6863320"/>
              <a:gd name="connsiteX1" fmla="*/ 2160421 w 2258540"/>
              <a:gd name="connsiteY1" fmla="*/ 0 h 6863320"/>
              <a:gd name="connsiteX2" fmla="*/ 2258540 w 2258540"/>
              <a:gd name="connsiteY2" fmla="*/ 0 h 6863320"/>
              <a:gd name="connsiteX3" fmla="*/ 2258540 w 2258540"/>
              <a:gd name="connsiteY3" fmla="*/ 381 h 6863320"/>
              <a:gd name="connsiteX4" fmla="*/ 130276 w 2258540"/>
              <a:gd name="connsiteY4" fmla="*/ 6863320 h 6863320"/>
              <a:gd name="connsiteX5" fmla="*/ 0 w 2258540"/>
              <a:gd name="connsiteY5" fmla="*/ 6863320 h 6863320"/>
              <a:gd name="connsiteX6" fmla="*/ 2160421 w 2258540"/>
              <a:gd name="connsiteY6" fmla="*/ 381 h 686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540" h="6863320">
                <a:moveTo>
                  <a:pt x="2160421" y="381"/>
                </a:moveTo>
                <a:lnTo>
                  <a:pt x="2160421" y="0"/>
                </a:lnTo>
                <a:lnTo>
                  <a:pt x="2258540" y="0"/>
                </a:lnTo>
                <a:cubicBezTo>
                  <a:pt x="2258540" y="0"/>
                  <a:pt x="2258540" y="254"/>
                  <a:pt x="2258540" y="381"/>
                </a:cubicBezTo>
                <a:cubicBezTo>
                  <a:pt x="2258540" y="2559637"/>
                  <a:pt x="1568777" y="5000818"/>
                  <a:pt x="130276" y="6863320"/>
                </a:cubicBezTo>
                <a:lnTo>
                  <a:pt x="0" y="6863320"/>
                </a:lnTo>
                <a:cubicBezTo>
                  <a:pt x="1460489" y="5010987"/>
                  <a:pt x="2160421" y="2565484"/>
                  <a:pt x="2160421" y="381"/>
                </a:cubicBezTo>
              </a:path>
            </a:pathLst>
          </a:custGeom>
          <a:solidFill>
            <a:srgbClr val="EB1D25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070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25FA9EB-4957-48FB-BFB7-DD4CEB9E83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766E0-2417-4FA9-9B0E-390099ADF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44990-2754-4BDE-B4D4-965BE2F93FE7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8E7D22-34A1-4C85-A63D-5713E0C5C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1658" y="6317057"/>
            <a:ext cx="7200000" cy="144086"/>
          </a:xfrm>
        </p:spPr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0C404-B508-4396-8891-C5DB157F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r>
              <a:rPr lang="en-US"/>
              <a:t>             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0070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Sub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4DB54A-360A-42E6-9C58-36E6ED39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B378A-F7DF-4A69-A64A-A68C2E7DB756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57CB694-96B9-45D6-B8DB-461EA03F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487DE5-6CD7-46CE-A117-DC10621A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F0C1295-3F22-4F7F-8D33-C22BC68A89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D018BE2-5C4D-466C-897D-C58783EFC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7" y="500604"/>
            <a:ext cx="11116800" cy="47624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4821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Sub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4DB54A-360A-42E6-9C58-36E6ED39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C3E5-ED60-4D12-A5A7-BED62BB3CC88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57CB694-96B9-45D6-B8DB-461EA03F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487DE5-6CD7-46CE-A117-DC10621A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F0C1295-3F22-4F7F-8D33-C22BC68A89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D018BE2-5C4D-466C-897D-C58783EFC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7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201AFD0-48BA-46F4-A9E2-63EB1A071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54" y="1600200"/>
            <a:ext cx="11117846" cy="4320000"/>
          </a:xfrm>
          <a:prstGeom prst="rect">
            <a:avLst/>
          </a:prstGeom>
        </p:spPr>
        <p:txBody>
          <a:bodyPr vert="horz" lIns="108000" tIns="108000" rIns="108000" bIns="10800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378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10C6D-3B59-4180-9B74-2990F37D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DDE1-F87A-437E-99A0-E8126840D205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7DA23C-23B1-4C9B-AE88-7FA4FBBC5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4EE94E-58D3-4E4D-8F1D-20021BC3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r>
              <a:rPr lang="en-US"/>
              <a:t>             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3473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525101" y="1600200"/>
            <a:ext cx="3589698" cy="4320000"/>
          </a:xfrm>
        </p:spPr>
        <p:txBody>
          <a:bodyPr/>
          <a:lstStyle/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4270487" y="1600200"/>
            <a:ext cx="3643200" cy="4320000"/>
          </a:xfrm>
        </p:spPr>
        <p:txBody>
          <a:bodyPr/>
          <a:lstStyle/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8069375" y="1600200"/>
            <a:ext cx="3582625" cy="4320000"/>
          </a:xfrm>
        </p:spPr>
        <p:txBody>
          <a:bodyPr/>
          <a:lstStyle/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61A227-2589-40D7-9316-B11AD23C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409E9C-2428-41DD-8740-55EA81AF51F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254E4FBC-8001-409D-94F4-773AA47949EA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AAC8BFC-2810-47F3-9D8F-CA240C503AC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95B3E78-68DB-4920-BB27-A98779E2475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E3FAC50-C353-4300-8F61-EB360A77EF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BAE40"/>
          </p15:clr>
        </p15:guide>
        <p15:guide id="2" pos="2688">
          <p15:clr>
            <a:srgbClr val="FBAE40"/>
          </p15:clr>
        </p15:guide>
        <p15:guide id="3" pos="5082">
          <p15:clr>
            <a:srgbClr val="FBAE40"/>
          </p15:clr>
        </p15:guide>
        <p15:guide id="4" pos="498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ts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1A227-2589-40D7-9316-B11AD23C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409E9C-2428-41DD-8740-55EA81AF51F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6F3A6BA-2197-4243-B1D6-81A3EB61A5B8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AAC8BFC-2810-47F3-9D8F-CA240C503AC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95B3E78-68DB-4920-BB27-A98779E2475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E3FAC50-C353-4300-8F61-EB360A77EF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600D4AE0-F250-4243-AC4A-3D01A9C425F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516048" y="2179622"/>
            <a:ext cx="3600000" cy="3822826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8A5CBCE6-40D6-458D-A541-7DC2DA6FDD7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313687" y="2179622"/>
            <a:ext cx="3600000" cy="3822826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59D2C718-B1D3-4AD0-9C7C-66E3276B820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053250" y="2179622"/>
            <a:ext cx="3600000" cy="3822826"/>
          </a:xfr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1D4DBE94-8C68-456A-A45C-B300945FB55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6048" y="1600200"/>
            <a:ext cx="3598750" cy="540000"/>
          </a:xfrm>
        </p:spPr>
        <p:txBody>
          <a:bodyPr/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E4236FE4-D368-48CE-871B-53AAFDA6120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14937" y="1600200"/>
            <a:ext cx="3598750" cy="540000"/>
          </a:xfrm>
        </p:spPr>
        <p:txBody>
          <a:bodyPr/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90F26492-7278-4DBC-9533-C4430DF61C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53250" y="1600200"/>
            <a:ext cx="3598750" cy="540000"/>
          </a:xfrm>
        </p:spPr>
        <p:txBody>
          <a:bodyPr/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8733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BAE40"/>
          </p15:clr>
        </p15:guide>
        <p15:guide id="2" pos="2688">
          <p15:clr>
            <a:srgbClr val="FBAE40"/>
          </p15:clr>
        </p15:guide>
        <p15:guide id="3" pos="5082">
          <p15:clr>
            <a:srgbClr val="FBAE40"/>
          </p15:clr>
        </p15:guide>
        <p15:guide id="4" pos="498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DF7D0E7-1A29-4154-97ED-F7530C707A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6047" y="1600200"/>
            <a:ext cx="5499551" cy="4320000"/>
          </a:xfrm>
          <a:custGeom>
            <a:avLst/>
            <a:gdLst>
              <a:gd name="connsiteX0" fmla="*/ 497852 w 5499551"/>
              <a:gd name="connsiteY0" fmla="*/ 0 h 4320000"/>
              <a:gd name="connsiteX1" fmla="*/ 5499551 w 5499551"/>
              <a:gd name="connsiteY1" fmla="*/ 0 h 4320000"/>
              <a:gd name="connsiteX2" fmla="*/ 5499551 w 5499551"/>
              <a:gd name="connsiteY2" fmla="*/ 4320000 h 4320000"/>
              <a:gd name="connsiteX3" fmla="*/ 0 w 5499551"/>
              <a:gd name="connsiteY3" fmla="*/ 4320000 h 4320000"/>
              <a:gd name="connsiteX4" fmla="*/ 0 w 5499551"/>
              <a:gd name="connsiteY4" fmla="*/ 475446 h 4320000"/>
              <a:gd name="connsiteX5" fmla="*/ 497852 w 5499551"/>
              <a:gd name="connsiteY5" fmla="*/ 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9551" h="4320000">
                <a:moveTo>
                  <a:pt x="497852" y="0"/>
                </a:moveTo>
                <a:lnTo>
                  <a:pt x="5499551" y="0"/>
                </a:lnTo>
                <a:lnTo>
                  <a:pt x="5499551" y="4320000"/>
                </a:lnTo>
                <a:lnTo>
                  <a:pt x="0" y="4320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6CBCF-5195-462C-8AF3-0DF1084DA534}" type="datetime1">
              <a:rPr lang="en-GB" noProof="0" smtClean="0"/>
              <a:t>29/10/2026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Confidential - Genesis SOGEVAC BI²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noProof="0" smtClean="0"/>
              <a:pPr/>
              <a:t>‹#›</a:t>
            </a:fld>
            <a:r>
              <a:rPr lang="en-US" noProof="0" dirty="0"/>
              <a:t>              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3"/>
          </p:nvPr>
        </p:nvSpPr>
        <p:spPr>
          <a:xfrm>
            <a:off x="6108000" y="1600200"/>
            <a:ext cx="5544000" cy="432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CB91FF7-C1AD-4400-9A4D-640A5959C8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4E6E25D-99EA-484D-A36C-B0A9B91E0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2C8D4AF-4FA4-4C6F-831D-2C4955A8A24B}"/>
              </a:ext>
            </a:extLst>
          </p:cNvPr>
          <p:cNvSpPr/>
          <p:nvPr userDrawn="1"/>
        </p:nvSpPr>
        <p:spPr>
          <a:xfrm>
            <a:off x="516047" y="1600200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4665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2">
          <p15:clr>
            <a:srgbClr val="FBAE40"/>
          </p15:clr>
        </p15:guide>
        <p15:guide id="2" pos="379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D0029E3E-5D41-41E0-9A40-A777DBC4EA2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25101" y="1600200"/>
            <a:ext cx="3589698" cy="4320000"/>
          </a:xfrm>
        </p:spPr>
        <p:txBody>
          <a:bodyPr/>
          <a:lstStyle/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/>
          </p:nvPr>
        </p:nvSpPr>
        <p:spPr>
          <a:xfrm>
            <a:off x="4270486" y="1600198"/>
            <a:ext cx="7381514" cy="432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25D8421-50F4-458F-B0BA-0BC12A0F9C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9956D2F-6380-4A99-9617-8458FB61B92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AD54944-2761-4DF8-A64A-7378569341B4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821DF9-32A3-44B9-839C-EE29311AC54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C75D9EC-5534-4C33-9786-241046B3CDC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3BDCE53-8A47-461C-87B4-683A18503E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5054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BAE40"/>
          </p15:clr>
        </p15:guide>
        <p15:guide id="2" pos="268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53BA7-6938-48F7-B3B3-E3EE800B14E4}" type="datetime1">
              <a:rPr lang="en-GB" noProof="0" smtClean="0"/>
              <a:t>29/10/2026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11657" y="6317057"/>
            <a:ext cx="7200000" cy="144086"/>
          </a:xfrm>
        </p:spPr>
        <p:txBody>
          <a:bodyPr/>
          <a:lstStyle/>
          <a:p>
            <a:r>
              <a:rPr lang="en-US" noProof="0"/>
              <a:t>Confidential - Genesis SOGEVAC BI²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noProof="0" smtClean="0"/>
              <a:pPr/>
              <a:t>‹#›</a:t>
            </a:fld>
            <a:r>
              <a:rPr lang="en-US" noProof="0" dirty="0"/>
              <a:t> 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8C9C97-48AB-4955-B196-8182C1271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210AC8BA-CED0-433B-829D-C79D7AD3A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EA1DFDF-F22A-4A17-8007-A4E8C6E65C2F}"/>
              </a:ext>
            </a:extLst>
          </p:cNvPr>
          <p:cNvSpPr/>
          <p:nvPr userDrawn="1"/>
        </p:nvSpPr>
        <p:spPr>
          <a:xfrm>
            <a:off x="516047" y="1684547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26AFF07A-9523-4F1C-98A9-4AFDC6E6C4D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6047" y="1684547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1330128-BC72-44CF-8FA3-50CFB44E3439}"/>
              </a:ext>
            </a:extLst>
          </p:cNvPr>
          <p:cNvSpPr/>
          <p:nvPr userDrawn="1"/>
        </p:nvSpPr>
        <p:spPr>
          <a:xfrm>
            <a:off x="4336609" y="1684547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C462901-55D8-4E1E-8BC3-670A2DDA86F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36609" y="1684547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EC3021C-432F-4DF7-9F33-CF3FF22A33BB}"/>
              </a:ext>
            </a:extLst>
          </p:cNvPr>
          <p:cNvSpPr/>
          <p:nvPr userDrawn="1"/>
        </p:nvSpPr>
        <p:spPr>
          <a:xfrm>
            <a:off x="8157171" y="1684547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E59A63B-E496-4717-BEEE-99C2B098B4B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57171" y="1684547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3701089-55BF-4425-901A-8A3D8F072F7B}"/>
              </a:ext>
            </a:extLst>
          </p:cNvPr>
          <p:cNvSpPr/>
          <p:nvPr userDrawn="1"/>
        </p:nvSpPr>
        <p:spPr>
          <a:xfrm>
            <a:off x="516047" y="3902646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838E8CD6-0842-42EC-A218-66A21BC856C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16047" y="3902646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6EFE684-5990-4E96-9167-55D29B7ADB1E}"/>
              </a:ext>
            </a:extLst>
          </p:cNvPr>
          <p:cNvSpPr/>
          <p:nvPr userDrawn="1"/>
        </p:nvSpPr>
        <p:spPr>
          <a:xfrm>
            <a:off x="4336609" y="3902646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76C1D06E-F6CE-4291-B208-A702075D7B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36609" y="3902646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A24D70D-D94C-497A-9352-49B304AFD58B}"/>
              </a:ext>
            </a:extLst>
          </p:cNvPr>
          <p:cNvSpPr/>
          <p:nvPr userDrawn="1"/>
        </p:nvSpPr>
        <p:spPr>
          <a:xfrm>
            <a:off x="8157171" y="3902646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A59C0ECB-D12A-43EE-91A1-14E706AE957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57171" y="3902646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549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BAE40"/>
          </p15:clr>
        </p15:guide>
        <p15:guide id="2" pos="2688">
          <p15:clr>
            <a:srgbClr val="FBAE40"/>
          </p15:clr>
        </p15:guide>
        <p15:guide id="3" pos="5082">
          <p15:clr>
            <a:srgbClr val="FBAE40"/>
          </p15:clr>
        </p15:guide>
        <p15:guide id="4" pos="4986">
          <p15:clr>
            <a:srgbClr val="FBAE40"/>
          </p15:clr>
        </p15:guide>
        <p15:guide id="5" orient="horz" pos="2172">
          <p15:clr>
            <a:srgbClr val="FBAE40"/>
          </p15:clr>
        </p15:guide>
        <p15:guide id="6" orient="horz" pos="226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_6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60DE1-87E3-4F27-8E42-5A06E92DAFF2}" type="datetime1">
              <a:rPr lang="en-GB" noProof="0" smtClean="0"/>
              <a:t>29/10/2026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11657" y="6317057"/>
            <a:ext cx="7200000" cy="144086"/>
          </a:xfrm>
        </p:spPr>
        <p:txBody>
          <a:bodyPr/>
          <a:lstStyle/>
          <a:p>
            <a:r>
              <a:rPr lang="en-US" noProof="0"/>
              <a:t>Confidential - Genesis SOGEVAC BI²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noProof="0" smtClean="0"/>
              <a:pPr/>
              <a:t>‹#›</a:t>
            </a:fld>
            <a:r>
              <a:rPr lang="en-US" noProof="0" dirty="0"/>
              <a:t> 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8C9C97-48AB-4955-B196-8182C1271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210AC8BA-CED0-433B-829D-C79D7AD3A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EA1DFDF-F22A-4A17-8007-A4E8C6E65C2F}"/>
              </a:ext>
            </a:extLst>
          </p:cNvPr>
          <p:cNvSpPr/>
          <p:nvPr userDrawn="1"/>
        </p:nvSpPr>
        <p:spPr>
          <a:xfrm>
            <a:off x="516047" y="1684547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26AFF07A-9523-4F1C-98A9-4AFDC6E6C4D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6047" y="1684547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1330128-BC72-44CF-8FA3-50CFB44E3439}"/>
              </a:ext>
            </a:extLst>
          </p:cNvPr>
          <p:cNvSpPr/>
          <p:nvPr userDrawn="1"/>
        </p:nvSpPr>
        <p:spPr>
          <a:xfrm>
            <a:off x="4336609" y="1684547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C462901-55D8-4E1E-8BC3-670A2DDA86F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336609" y="1684547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EC3021C-432F-4DF7-9F33-CF3FF22A33BB}"/>
              </a:ext>
            </a:extLst>
          </p:cNvPr>
          <p:cNvSpPr/>
          <p:nvPr userDrawn="1"/>
        </p:nvSpPr>
        <p:spPr>
          <a:xfrm>
            <a:off x="8157171" y="1684547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E59A63B-E496-4717-BEEE-99C2B098B4B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57171" y="1684547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3701089-55BF-4425-901A-8A3D8F072F7B}"/>
              </a:ext>
            </a:extLst>
          </p:cNvPr>
          <p:cNvSpPr/>
          <p:nvPr userDrawn="1"/>
        </p:nvSpPr>
        <p:spPr>
          <a:xfrm>
            <a:off x="516047" y="3902646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838E8CD6-0842-42EC-A218-66A21BC856C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16047" y="3902646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6EFE684-5990-4E96-9167-55D29B7ADB1E}"/>
              </a:ext>
            </a:extLst>
          </p:cNvPr>
          <p:cNvSpPr/>
          <p:nvPr userDrawn="1"/>
        </p:nvSpPr>
        <p:spPr>
          <a:xfrm>
            <a:off x="4336609" y="3902646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76C1D06E-F6CE-4291-B208-A702075D7B3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36609" y="3902646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A24D70D-D94C-497A-9352-49B304AFD58B}"/>
              </a:ext>
            </a:extLst>
          </p:cNvPr>
          <p:cNvSpPr/>
          <p:nvPr userDrawn="1"/>
        </p:nvSpPr>
        <p:spPr>
          <a:xfrm>
            <a:off x="8157171" y="3902646"/>
            <a:ext cx="497852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A59C0ECB-D12A-43EE-91A1-14E706AE957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57171" y="3902646"/>
            <a:ext cx="3598751" cy="2007000"/>
          </a:xfrm>
          <a:custGeom>
            <a:avLst/>
            <a:gdLst>
              <a:gd name="connsiteX0" fmla="*/ 497852 w 3598751"/>
              <a:gd name="connsiteY0" fmla="*/ 0 h 2007000"/>
              <a:gd name="connsiteX1" fmla="*/ 3598751 w 3598751"/>
              <a:gd name="connsiteY1" fmla="*/ 0 h 2007000"/>
              <a:gd name="connsiteX2" fmla="*/ 3598751 w 3598751"/>
              <a:gd name="connsiteY2" fmla="*/ 2007000 h 2007000"/>
              <a:gd name="connsiteX3" fmla="*/ 0 w 3598751"/>
              <a:gd name="connsiteY3" fmla="*/ 2007000 h 2007000"/>
              <a:gd name="connsiteX4" fmla="*/ 0 w 3598751"/>
              <a:gd name="connsiteY4" fmla="*/ 475446 h 2007000"/>
              <a:gd name="connsiteX5" fmla="*/ 497852 w 3598751"/>
              <a:gd name="connsiteY5" fmla="*/ 0 h 20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751" h="2007000">
                <a:moveTo>
                  <a:pt x="497852" y="0"/>
                </a:moveTo>
                <a:lnTo>
                  <a:pt x="3598751" y="0"/>
                </a:lnTo>
                <a:lnTo>
                  <a:pt x="3598751" y="2007000"/>
                </a:lnTo>
                <a:lnTo>
                  <a:pt x="0" y="2007000"/>
                </a:lnTo>
                <a:lnTo>
                  <a:pt x="0" y="475446"/>
                </a:lnTo>
                <a:cubicBezTo>
                  <a:pt x="50563" y="236526"/>
                  <a:pt x="247668" y="47927"/>
                  <a:pt x="49785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5727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BAE40"/>
          </p15:clr>
        </p15:guide>
        <p15:guide id="2" pos="2688">
          <p15:clr>
            <a:srgbClr val="FBAE40"/>
          </p15:clr>
        </p15:guide>
        <p15:guide id="3" pos="5082">
          <p15:clr>
            <a:srgbClr val="FBAE40"/>
          </p15:clr>
        </p15:guide>
        <p15:guide id="4" pos="4986">
          <p15:clr>
            <a:srgbClr val="FBAE40"/>
          </p15:clr>
        </p15:guide>
        <p15:guide id="5" orient="horz" pos="2172">
          <p15:clr>
            <a:srgbClr val="FBAE40"/>
          </p15:clr>
        </p15:guide>
        <p15:guide id="6" orient="horz" pos="226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ictures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129C763-1CA3-45BD-94B0-C9FB1F197F3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33400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01AB-CF25-49BD-894A-E39D407D76AD}" type="datetime1">
              <a:rPr lang="en-GB" noProof="0" smtClean="0"/>
              <a:t>29/10/2026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11657" y="6317057"/>
            <a:ext cx="7200000" cy="144086"/>
          </a:xfrm>
        </p:spPr>
        <p:txBody>
          <a:bodyPr/>
          <a:lstStyle/>
          <a:p>
            <a:r>
              <a:rPr lang="en-US" noProof="0"/>
              <a:t>Confidential - Genesis SOGEVAC BI²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noProof="0" smtClean="0"/>
              <a:pPr/>
              <a:t>‹#›</a:t>
            </a:fld>
            <a:r>
              <a:rPr lang="en-US" noProof="0" dirty="0"/>
              <a:t> 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8C9C97-48AB-4955-B196-8182C1271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210AC8BA-CED0-433B-829D-C79D7AD3A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90E260-F0F0-4457-8921-FCE7A332E26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33400" y="1789800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AAB2C9-EDB0-452B-8EC8-E72F61926674}"/>
              </a:ext>
            </a:extLst>
          </p:cNvPr>
          <p:cNvSpPr/>
          <p:nvPr userDrawn="1"/>
        </p:nvSpPr>
        <p:spPr>
          <a:xfrm>
            <a:off x="533400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6DD4629-F0A5-47F9-9F30-C29BC5E7CEF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33400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302B75C8-B651-4D94-BE4C-A30FC9349BF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3400" y="3972561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816ACF8-BD5A-4D00-9A68-612A86A8CA81}"/>
              </a:ext>
            </a:extLst>
          </p:cNvPr>
          <p:cNvSpPr/>
          <p:nvPr userDrawn="1"/>
        </p:nvSpPr>
        <p:spPr>
          <a:xfrm>
            <a:off x="533400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01D53A55-A761-402A-A4E4-993AB4157C3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6082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D9CB4151-FAE7-424D-953B-D6AE26C7887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46082" y="1789800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6E33C1F-6B2D-42AE-BF3F-5AC53F00FC2F}"/>
              </a:ext>
            </a:extLst>
          </p:cNvPr>
          <p:cNvSpPr/>
          <p:nvPr userDrawn="1"/>
        </p:nvSpPr>
        <p:spPr>
          <a:xfrm>
            <a:off x="4346082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A000D01C-25DA-41B3-9505-8C5461A63A7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346082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311B5157-816E-4E67-8174-EEBAF9F28DF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46082" y="3972561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DD2B35D-EC57-43E0-8492-810170FD37AD}"/>
              </a:ext>
            </a:extLst>
          </p:cNvPr>
          <p:cNvSpPr/>
          <p:nvPr userDrawn="1"/>
        </p:nvSpPr>
        <p:spPr>
          <a:xfrm>
            <a:off x="4346082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409A6A6F-A78C-464E-826D-2824BB72674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158764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5DA89730-0FBE-409E-85FE-0E3C2BD2827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158764" y="1789800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096D27B-6141-4617-A824-67086F0E53F8}"/>
              </a:ext>
            </a:extLst>
          </p:cNvPr>
          <p:cNvSpPr/>
          <p:nvPr userDrawn="1"/>
        </p:nvSpPr>
        <p:spPr>
          <a:xfrm>
            <a:off x="8158764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B8162A8C-9113-4BB5-9AE8-404452B521A3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158764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1477A13B-1166-4E9B-9429-5D6F950E835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58764" y="3972561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9412B4D6-6BBA-476E-B65B-8B3F500D4FC3}"/>
              </a:ext>
            </a:extLst>
          </p:cNvPr>
          <p:cNvSpPr/>
          <p:nvPr userDrawn="1"/>
        </p:nvSpPr>
        <p:spPr>
          <a:xfrm>
            <a:off x="8158764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tx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99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BAE40"/>
          </p15:clr>
        </p15:guide>
        <p15:guide id="2" pos="2688">
          <p15:clr>
            <a:srgbClr val="FBAE40"/>
          </p15:clr>
        </p15:guide>
        <p15:guide id="3" pos="5082">
          <p15:clr>
            <a:srgbClr val="FBAE40"/>
          </p15:clr>
        </p15:guide>
        <p15:guide id="4" pos="4986">
          <p15:clr>
            <a:srgbClr val="FBAE40"/>
          </p15:clr>
        </p15:guide>
        <p15:guide id="5" orient="horz" pos="2172">
          <p15:clr>
            <a:srgbClr val="FBAE40"/>
          </p15:clr>
        </p15:guide>
        <p15:guide id="6" orient="horz" pos="226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_6 Pictures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129C763-1CA3-45BD-94B0-C9FB1F197F3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33400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943ED-9761-47A2-8FED-11BCFDA669E2}" type="datetime1">
              <a:rPr lang="en-GB" noProof="0" smtClean="0"/>
              <a:t>29/10/2026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11657" y="6317057"/>
            <a:ext cx="7200000" cy="144086"/>
          </a:xfrm>
        </p:spPr>
        <p:txBody>
          <a:bodyPr/>
          <a:lstStyle/>
          <a:p>
            <a:r>
              <a:rPr lang="en-US" noProof="0"/>
              <a:t>Confidential - Genesis SOGEVAC BI²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noProof="0" smtClean="0"/>
              <a:pPr/>
              <a:t>‹#›</a:t>
            </a:fld>
            <a:r>
              <a:rPr lang="en-US" noProof="0" dirty="0"/>
              <a:t> 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8C9C97-48AB-4955-B196-8182C1271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210AC8BA-CED0-433B-829D-C79D7AD3A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90E260-F0F0-4457-8921-FCE7A332E26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33400" y="1789800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AAB2C9-EDB0-452B-8EC8-E72F61926674}"/>
              </a:ext>
            </a:extLst>
          </p:cNvPr>
          <p:cNvSpPr/>
          <p:nvPr userDrawn="1"/>
        </p:nvSpPr>
        <p:spPr>
          <a:xfrm>
            <a:off x="533400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6DD4629-F0A5-47F9-9F30-C29BC5E7CEF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33400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302B75C8-B651-4D94-BE4C-A30FC9349BF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3400" y="3972561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816ACF8-BD5A-4D00-9A68-612A86A8CA81}"/>
              </a:ext>
            </a:extLst>
          </p:cNvPr>
          <p:cNvSpPr/>
          <p:nvPr userDrawn="1"/>
        </p:nvSpPr>
        <p:spPr>
          <a:xfrm>
            <a:off x="533400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01D53A55-A761-402A-A4E4-993AB4157C3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6082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D9CB4151-FAE7-424D-953B-D6AE26C7887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46082" y="1789800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6E33C1F-6B2D-42AE-BF3F-5AC53F00FC2F}"/>
              </a:ext>
            </a:extLst>
          </p:cNvPr>
          <p:cNvSpPr/>
          <p:nvPr userDrawn="1"/>
        </p:nvSpPr>
        <p:spPr>
          <a:xfrm>
            <a:off x="4346082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A000D01C-25DA-41B3-9505-8C5461A63A7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346082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311B5157-816E-4E67-8174-EEBAF9F28DF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46082" y="3972561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DD2B35D-EC57-43E0-8492-810170FD37AD}"/>
              </a:ext>
            </a:extLst>
          </p:cNvPr>
          <p:cNvSpPr/>
          <p:nvPr userDrawn="1"/>
        </p:nvSpPr>
        <p:spPr>
          <a:xfrm>
            <a:off x="4346082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409A6A6F-A78C-464E-826D-2824BB72674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158764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5DA89730-0FBE-409E-85FE-0E3C2BD2827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158764" y="1789800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096D27B-6141-4617-A824-67086F0E53F8}"/>
              </a:ext>
            </a:extLst>
          </p:cNvPr>
          <p:cNvSpPr/>
          <p:nvPr userDrawn="1"/>
        </p:nvSpPr>
        <p:spPr>
          <a:xfrm>
            <a:off x="8158764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B8162A8C-9113-4BB5-9AE8-404452B521A3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158764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1477A13B-1166-4E9B-9429-5D6F950E835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58764" y="3972561"/>
            <a:ext cx="3598862" cy="305978"/>
          </a:xfrm>
        </p:spPr>
        <p:txBody>
          <a:bodyPr anchor="ctr"/>
          <a:lstStyle>
            <a:lvl1pPr marL="0" indent="0">
              <a:buNone/>
              <a:defRPr sz="1400"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9412B4D6-6BBA-476E-B65B-8B3F500D4FC3}"/>
              </a:ext>
            </a:extLst>
          </p:cNvPr>
          <p:cNvSpPr/>
          <p:nvPr userDrawn="1"/>
        </p:nvSpPr>
        <p:spPr>
          <a:xfrm>
            <a:off x="8158764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1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1226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BAE40"/>
          </p15:clr>
        </p15:guide>
        <p15:guide id="2" pos="2688">
          <p15:clr>
            <a:srgbClr val="FBAE40"/>
          </p15:clr>
        </p15:guide>
        <p15:guide id="3" pos="5082">
          <p15:clr>
            <a:srgbClr val="FBAE40"/>
          </p15:clr>
        </p15:guide>
        <p15:guide id="4" pos="4986">
          <p15:clr>
            <a:srgbClr val="FBAE40"/>
          </p15:clr>
        </p15:guide>
        <p15:guide id="5" orient="horz" pos="2172">
          <p15:clr>
            <a:srgbClr val="FBAE40"/>
          </p15:clr>
        </p15:guide>
        <p15:guide id="6" orient="horz" pos="226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lementry_6 Pictures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129C763-1CA3-45BD-94B0-C9FB1F197F3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33400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E3FD-69A9-44A3-B96E-868BE35BA0FD}" type="datetime1">
              <a:rPr lang="en-GB" noProof="0" smtClean="0"/>
              <a:t>29/10/2026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11657" y="6317057"/>
            <a:ext cx="7200000" cy="144086"/>
          </a:xfrm>
        </p:spPr>
        <p:txBody>
          <a:bodyPr/>
          <a:lstStyle/>
          <a:p>
            <a:r>
              <a:rPr lang="en-US" noProof="0"/>
              <a:t>Confidential - Genesis SOGEVAC BI²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noProof="0" smtClean="0"/>
              <a:pPr/>
              <a:t>‹#›</a:t>
            </a:fld>
            <a:r>
              <a:rPr lang="en-US" noProof="0" dirty="0"/>
              <a:t> 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8C9C97-48AB-4955-B196-8182C1271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049" y="500604"/>
            <a:ext cx="11116800" cy="476249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210AC8BA-CED0-433B-829D-C79D7AD3A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6048" y="1003675"/>
            <a:ext cx="11116800" cy="476249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90E260-F0F0-4457-8921-FCE7A332E26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33400" y="1789800"/>
            <a:ext cx="3598862" cy="305978"/>
          </a:xfrm>
          <a:solidFill>
            <a:srgbClr val="3F6A98"/>
          </a:solidFill>
        </p:spPr>
        <p:txBody>
          <a:bodyPr anchor="ctr"/>
          <a:lstStyle>
            <a:lvl1pPr marL="0" indent="0">
              <a:buNone/>
              <a:defRPr sz="14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AAB2C9-EDB0-452B-8EC8-E72F61926674}"/>
              </a:ext>
            </a:extLst>
          </p:cNvPr>
          <p:cNvSpPr/>
          <p:nvPr userDrawn="1"/>
        </p:nvSpPr>
        <p:spPr>
          <a:xfrm>
            <a:off x="533400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6DD4629-F0A5-47F9-9F30-C29BC5E7CEF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33400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302B75C8-B651-4D94-BE4C-A30FC9349BF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3400" y="3972561"/>
            <a:ext cx="3598862" cy="305978"/>
          </a:xfrm>
          <a:solidFill>
            <a:srgbClr val="D18E56"/>
          </a:solidFill>
        </p:spPr>
        <p:txBody>
          <a:bodyPr anchor="ctr"/>
          <a:lstStyle>
            <a:lvl1pPr marL="0" indent="0">
              <a:buNone/>
              <a:defRPr sz="14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816ACF8-BD5A-4D00-9A68-612A86A8CA81}"/>
              </a:ext>
            </a:extLst>
          </p:cNvPr>
          <p:cNvSpPr/>
          <p:nvPr userDrawn="1"/>
        </p:nvSpPr>
        <p:spPr>
          <a:xfrm>
            <a:off x="533400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01D53A55-A761-402A-A4E4-993AB4157C3A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6082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D9CB4151-FAE7-424D-953B-D6AE26C7887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46082" y="1789800"/>
            <a:ext cx="3598862" cy="305978"/>
          </a:xfrm>
          <a:solidFill>
            <a:srgbClr val="EDD163"/>
          </a:solidFill>
        </p:spPr>
        <p:txBody>
          <a:bodyPr anchor="ctr"/>
          <a:lstStyle>
            <a:lvl1pPr marL="0" indent="0">
              <a:buNone/>
              <a:defRPr sz="14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6E33C1F-6B2D-42AE-BF3F-5AC53F00FC2F}"/>
              </a:ext>
            </a:extLst>
          </p:cNvPr>
          <p:cNvSpPr/>
          <p:nvPr userDrawn="1"/>
        </p:nvSpPr>
        <p:spPr>
          <a:xfrm>
            <a:off x="4346082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A000D01C-25DA-41B3-9505-8C5461A63A7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346082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311B5157-816E-4E67-8174-EEBAF9F28DF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46082" y="3972561"/>
            <a:ext cx="3598862" cy="305978"/>
          </a:xfrm>
          <a:solidFill>
            <a:srgbClr val="6EA67B"/>
          </a:solidFill>
        </p:spPr>
        <p:txBody>
          <a:bodyPr anchor="ctr"/>
          <a:lstStyle>
            <a:lvl1pPr marL="0" indent="0">
              <a:buNone/>
              <a:defRPr sz="14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0DD2B35D-EC57-43E0-8492-810170FD37AD}"/>
              </a:ext>
            </a:extLst>
          </p:cNvPr>
          <p:cNvSpPr/>
          <p:nvPr userDrawn="1"/>
        </p:nvSpPr>
        <p:spPr>
          <a:xfrm>
            <a:off x="4346082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409A6A6F-A78C-464E-826D-2824BB72674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8158764" y="2170113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5DA89730-0FBE-409E-85FE-0E3C2BD2827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158764" y="1789800"/>
            <a:ext cx="3598862" cy="305978"/>
          </a:xfrm>
          <a:solidFill>
            <a:srgbClr val="945E67"/>
          </a:solidFill>
        </p:spPr>
        <p:txBody>
          <a:bodyPr anchor="ctr"/>
          <a:lstStyle>
            <a:lvl1pPr marL="0" indent="0">
              <a:buNone/>
              <a:defRPr sz="14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096D27B-6141-4617-A824-67086F0E53F8}"/>
              </a:ext>
            </a:extLst>
          </p:cNvPr>
          <p:cNvSpPr/>
          <p:nvPr userDrawn="1"/>
        </p:nvSpPr>
        <p:spPr>
          <a:xfrm>
            <a:off x="8158764" y="2170113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B8162A8C-9113-4BB5-9AE8-404452B521A3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158764" y="4352874"/>
            <a:ext cx="3598863" cy="1573212"/>
          </a:xfrm>
          <a:custGeom>
            <a:avLst/>
            <a:gdLst>
              <a:gd name="connsiteX0" fmla="*/ 474027 w 3598863"/>
              <a:gd name="connsiteY0" fmla="*/ 0 h 1573212"/>
              <a:gd name="connsiteX1" fmla="*/ 3598863 w 3598863"/>
              <a:gd name="connsiteY1" fmla="*/ 0 h 1573212"/>
              <a:gd name="connsiteX2" fmla="*/ 3598863 w 3598863"/>
              <a:gd name="connsiteY2" fmla="*/ 1573212 h 1573212"/>
              <a:gd name="connsiteX3" fmla="*/ 0 w 3598863"/>
              <a:gd name="connsiteY3" fmla="*/ 1573212 h 1573212"/>
              <a:gd name="connsiteX4" fmla="*/ 0 w 3598863"/>
              <a:gd name="connsiteY4" fmla="*/ 475446 h 1573212"/>
              <a:gd name="connsiteX5" fmla="*/ 474027 w 3598863"/>
              <a:gd name="connsiteY5" fmla="*/ 0 h 157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98863" h="1573212">
                <a:moveTo>
                  <a:pt x="474027" y="0"/>
                </a:moveTo>
                <a:lnTo>
                  <a:pt x="3598863" y="0"/>
                </a:lnTo>
                <a:lnTo>
                  <a:pt x="3598863" y="1573212"/>
                </a:lnTo>
                <a:lnTo>
                  <a:pt x="0" y="1573212"/>
                </a:lnTo>
                <a:lnTo>
                  <a:pt x="0" y="475446"/>
                </a:lnTo>
                <a:cubicBezTo>
                  <a:pt x="48143" y="236526"/>
                  <a:pt x="235816" y="47927"/>
                  <a:pt x="47402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1477A13B-1166-4E9B-9429-5D6F950E835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158764" y="3972561"/>
            <a:ext cx="3598862" cy="305978"/>
          </a:xfrm>
          <a:solidFill>
            <a:srgbClr val="39788E"/>
          </a:solidFill>
        </p:spPr>
        <p:txBody>
          <a:bodyPr anchor="ctr"/>
          <a:lstStyle>
            <a:lvl1pPr marL="0" indent="0">
              <a:buNone/>
              <a:defRPr sz="140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9412B4D6-6BBA-476E-B65B-8B3F500D4FC3}"/>
              </a:ext>
            </a:extLst>
          </p:cNvPr>
          <p:cNvSpPr/>
          <p:nvPr userDrawn="1"/>
        </p:nvSpPr>
        <p:spPr>
          <a:xfrm>
            <a:off x="8158764" y="4352874"/>
            <a:ext cx="474027" cy="475446"/>
          </a:xfrm>
          <a:custGeom>
            <a:avLst/>
            <a:gdLst>
              <a:gd name="connsiteX0" fmla="*/ 133742 w 133742"/>
              <a:gd name="connsiteY0" fmla="*/ 0 h 127723"/>
              <a:gd name="connsiteX1" fmla="*/ 0 w 133742"/>
              <a:gd name="connsiteY1" fmla="*/ 0 h 127723"/>
              <a:gd name="connsiteX2" fmla="*/ 0 w 133742"/>
              <a:gd name="connsiteY2" fmla="*/ 127723 h 127723"/>
              <a:gd name="connsiteX3" fmla="*/ 133742 w 133742"/>
              <a:gd name="connsiteY3" fmla="*/ 0 h 12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42" h="127723">
                <a:moveTo>
                  <a:pt x="133742" y="0"/>
                </a:moveTo>
                <a:lnTo>
                  <a:pt x="0" y="0"/>
                </a:lnTo>
                <a:lnTo>
                  <a:pt x="0" y="127723"/>
                </a:lnTo>
                <a:cubicBezTo>
                  <a:pt x="13583" y="63540"/>
                  <a:pt x="66533" y="12875"/>
                  <a:pt x="133742" y="0"/>
                </a:cubicBezTo>
                <a:close/>
              </a:path>
            </a:pathLst>
          </a:custGeom>
          <a:solidFill>
            <a:schemeClr val="accent2"/>
          </a:solidFill>
          <a:ln w="320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916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BAE40"/>
          </p15:clr>
        </p15:guide>
        <p15:guide id="2" pos="2688">
          <p15:clr>
            <a:srgbClr val="FBAE40"/>
          </p15:clr>
        </p15:guide>
        <p15:guide id="3" pos="5082">
          <p15:clr>
            <a:srgbClr val="FBAE40"/>
          </p15:clr>
        </p15:guide>
        <p15:guide id="4" pos="4986">
          <p15:clr>
            <a:srgbClr val="FBAE40"/>
          </p15:clr>
        </p15:guide>
        <p15:guide id="5" orient="horz" pos="2172">
          <p15:clr>
            <a:srgbClr val="FBAE40"/>
          </p15:clr>
        </p15:guide>
        <p15:guide id="6" orient="horz" pos="226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EA9F928-E7AF-40A5-B071-84EF56A9B2C9}"/>
              </a:ext>
            </a:extLst>
          </p:cNvPr>
          <p:cNvSpPr/>
          <p:nvPr/>
        </p:nvSpPr>
        <p:spPr>
          <a:xfrm>
            <a:off x="0" y="0"/>
            <a:ext cx="12192127" cy="6858000"/>
          </a:xfrm>
          <a:custGeom>
            <a:avLst/>
            <a:gdLst>
              <a:gd name="connsiteX0" fmla="*/ 12192127 w 12192127"/>
              <a:gd name="connsiteY0" fmla="*/ 6858000 h 6858000"/>
              <a:gd name="connsiteX1" fmla="*/ 0 w 12192127"/>
              <a:gd name="connsiteY1" fmla="*/ 6858000 h 6858000"/>
              <a:gd name="connsiteX2" fmla="*/ 0 w 12192127"/>
              <a:gd name="connsiteY2" fmla="*/ 0 h 6858000"/>
              <a:gd name="connsiteX3" fmla="*/ 12192127 w 12192127"/>
              <a:gd name="connsiteY3" fmla="*/ 0 h 6858000"/>
              <a:gd name="connsiteX4" fmla="*/ 12192127 w 12192127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127" h="6858000">
                <a:moveTo>
                  <a:pt x="12192127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12192127" y="0"/>
                </a:lnTo>
                <a:lnTo>
                  <a:pt x="12192127" y="6858000"/>
                </a:lnTo>
              </a:path>
            </a:pathLst>
          </a:custGeom>
          <a:solidFill>
            <a:srgbClr val="EFF2F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ACA3641-C950-4BB8-B029-9E2B52B42C8A}"/>
              </a:ext>
            </a:extLst>
          </p:cNvPr>
          <p:cNvSpPr/>
          <p:nvPr/>
        </p:nvSpPr>
        <p:spPr>
          <a:xfrm>
            <a:off x="577087" y="0"/>
            <a:ext cx="11615039" cy="6859523"/>
          </a:xfrm>
          <a:custGeom>
            <a:avLst/>
            <a:gdLst>
              <a:gd name="connsiteX0" fmla="*/ 11615039 w 11615039"/>
              <a:gd name="connsiteY0" fmla="*/ 6859524 h 6859523"/>
              <a:gd name="connsiteX1" fmla="*/ 11615039 w 11615039"/>
              <a:gd name="connsiteY1" fmla="*/ 0 h 6859523"/>
              <a:gd name="connsiteX2" fmla="*/ 0 w 11615039"/>
              <a:gd name="connsiteY2" fmla="*/ 0 h 6859523"/>
              <a:gd name="connsiteX3" fmla="*/ 0 w 11615039"/>
              <a:gd name="connsiteY3" fmla="*/ 508 h 6859523"/>
              <a:gd name="connsiteX4" fmla="*/ 1678305 w 11615039"/>
              <a:gd name="connsiteY4" fmla="*/ 6859524 h 6859523"/>
              <a:gd name="connsiteX5" fmla="*/ 11615039 w 11615039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15039" h="6859523">
                <a:moveTo>
                  <a:pt x="11615039" y="6859524"/>
                </a:moveTo>
                <a:lnTo>
                  <a:pt x="11615039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79929"/>
                  <a:pt x="546735" y="4865878"/>
                  <a:pt x="1678305" y="6859524"/>
                </a:cubicBezTo>
                <a:lnTo>
                  <a:pt x="11615039" y="6859524"/>
                </a:lnTo>
                <a:close/>
              </a:path>
            </a:pathLst>
          </a:custGeom>
          <a:solidFill>
            <a:schemeClr val="tx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83E3BB0-6134-40EE-B403-B7C3B7D8611A}"/>
              </a:ext>
            </a:extLst>
          </p:cNvPr>
          <p:cNvSpPr/>
          <p:nvPr/>
        </p:nvSpPr>
        <p:spPr>
          <a:xfrm>
            <a:off x="693293" y="0"/>
            <a:ext cx="11498834" cy="6859523"/>
          </a:xfrm>
          <a:custGeom>
            <a:avLst/>
            <a:gdLst>
              <a:gd name="connsiteX0" fmla="*/ 11498834 w 11498834"/>
              <a:gd name="connsiteY0" fmla="*/ 6859524 h 6859523"/>
              <a:gd name="connsiteX1" fmla="*/ 11498834 w 11498834"/>
              <a:gd name="connsiteY1" fmla="*/ 0 h 6859523"/>
              <a:gd name="connsiteX2" fmla="*/ 0 w 11498834"/>
              <a:gd name="connsiteY2" fmla="*/ 0 h 6859523"/>
              <a:gd name="connsiteX3" fmla="*/ 0 w 11498834"/>
              <a:gd name="connsiteY3" fmla="*/ 508 h 6859523"/>
              <a:gd name="connsiteX4" fmla="*/ 1700657 w 11498834"/>
              <a:gd name="connsiteY4" fmla="*/ 6859524 h 6859523"/>
              <a:gd name="connsiteX5" fmla="*/ 11498834 w 11498834"/>
              <a:gd name="connsiteY5" fmla="*/ 6859524 h 685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98834" h="6859523">
                <a:moveTo>
                  <a:pt x="11498834" y="6859524"/>
                </a:moveTo>
                <a:lnTo>
                  <a:pt x="11498834" y="0"/>
                </a:lnTo>
                <a:lnTo>
                  <a:pt x="0" y="0"/>
                </a:lnTo>
                <a:lnTo>
                  <a:pt x="0" y="508"/>
                </a:lnTo>
                <a:cubicBezTo>
                  <a:pt x="0" y="2483612"/>
                  <a:pt x="553847" y="4872101"/>
                  <a:pt x="1700657" y="6859524"/>
                </a:cubicBezTo>
                <a:lnTo>
                  <a:pt x="11498834" y="6859524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1664AC4-4DB3-416B-8402-A36A22926BC2}"/>
              </a:ext>
            </a:extLst>
          </p:cNvPr>
          <p:cNvSpPr/>
          <p:nvPr/>
        </p:nvSpPr>
        <p:spPr>
          <a:xfrm>
            <a:off x="4923154" y="3205607"/>
            <a:ext cx="381508" cy="502158"/>
          </a:xfrm>
          <a:custGeom>
            <a:avLst/>
            <a:gdLst>
              <a:gd name="connsiteX0" fmla="*/ 112903 w 381508"/>
              <a:gd name="connsiteY0" fmla="*/ 411353 h 502158"/>
              <a:gd name="connsiteX1" fmla="*/ 381508 w 381508"/>
              <a:gd name="connsiteY1" fmla="*/ 411353 h 502158"/>
              <a:gd name="connsiteX2" fmla="*/ 381508 w 381508"/>
              <a:gd name="connsiteY2" fmla="*/ 502158 h 502158"/>
              <a:gd name="connsiteX3" fmla="*/ 0 w 381508"/>
              <a:gd name="connsiteY3" fmla="*/ 502158 h 502158"/>
              <a:gd name="connsiteX4" fmla="*/ 0 w 381508"/>
              <a:gd name="connsiteY4" fmla="*/ 0 h 502158"/>
              <a:gd name="connsiteX5" fmla="*/ 112903 w 381508"/>
              <a:gd name="connsiteY5" fmla="*/ 0 h 502158"/>
              <a:gd name="connsiteX6" fmla="*/ 112903 w 381508"/>
              <a:gd name="connsiteY6" fmla="*/ 411353 h 502158"/>
              <a:gd name="connsiteX7" fmla="*/ 112903 w 381508"/>
              <a:gd name="connsiteY7" fmla="*/ 411353 h 50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508" h="502158">
                <a:moveTo>
                  <a:pt x="112903" y="411353"/>
                </a:moveTo>
                <a:lnTo>
                  <a:pt x="381508" y="411353"/>
                </a:lnTo>
                <a:lnTo>
                  <a:pt x="381508" y="502158"/>
                </a:lnTo>
                <a:lnTo>
                  <a:pt x="0" y="502158"/>
                </a:lnTo>
                <a:lnTo>
                  <a:pt x="0" y="0"/>
                </a:lnTo>
                <a:lnTo>
                  <a:pt x="112903" y="0"/>
                </a:lnTo>
                <a:lnTo>
                  <a:pt x="112903" y="411353"/>
                </a:lnTo>
                <a:lnTo>
                  <a:pt x="112903" y="411353"/>
                </a:lnTo>
                <a:close/>
              </a:path>
            </a:pathLst>
          </a:custGeom>
          <a:solidFill>
            <a:srgbClr val="E2001A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684E0E7-2738-4488-AAAA-977D26F2B7A5}"/>
              </a:ext>
            </a:extLst>
          </p:cNvPr>
          <p:cNvSpPr/>
          <p:nvPr/>
        </p:nvSpPr>
        <p:spPr>
          <a:xfrm>
            <a:off x="5343016" y="3325748"/>
            <a:ext cx="380111" cy="391795"/>
          </a:xfrm>
          <a:custGeom>
            <a:avLst/>
            <a:gdLst>
              <a:gd name="connsiteX0" fmla="*/ 271780 w 380111"/>
              <a:gd name="connsiteY0" fmla="*/ 158877 h 391795"/>
              <a:gd name="connsiteX1" fmla="*/ 190500 w 380111"/>
              <a:gd name="connsiteY1" fmla="*/ 80518 h 391795"/>
              <a:gd name="connsiteX2" fmla="*/ 108458 w 380111"/>
              <a:gd name="connsiteY2" fmla="*/ 158877 h 391795"/>
              <a:gd name="connsiteX3" fmla="*/ 271780 w 380111"/>
              <a:gd name="connsiteY3" fmla="*/ 158877 h 391795"/>
              <a:gd name="connsiteX4" fmla="*/ 375666 w 380111"/>
              <a:gd name="connsiteY4" fmla="*/ 272923 h 391795"/>
              <a:gd name="connsiteX5" fmla="*/ 199517 w 380111"/>
              <a:gd name="connsiteY5" fmla="*/ 391795 h 391795"/>
              <a:gd name="connsiteX6" fmla="*/ 0 w 380111"/>
              <a:gd name="connsiteY6" fmla="*/ 188214 h 391795"/>
              <a:gd name="connsiteX7" fmla="*/ 191897 w 380111"/>
              <a:gd name="connsiteY7" fmla="*/ 0 h 391795"/>
              <a:gd name="connsiteX8" fmla="*/ 380111 w 380111"/>
              <a:gd name="connsiteY8" fmla="*/ 204978 h 391795"/>
              <a:gd name="connsiteX9" fmla="*/ 380111 w 380111"/>
              <a:gd name="connsiteY9" fmla="*/ 222504 h 391795"/>
              <a:gd name="connsiteX10" fmla="*/ 105410 w 380111"/>
              <a:gd name="connsiteY10" fmla="*/ 222504 h 391795"/>
              <a:gd name="connsiteX11" fmla="*/ 199517 w 380111"/>
              <a:gd name="connsiteY11" fmla="*/ 313436 h 391795"/>
              <a:gd name="connsiteX12" fmla="*/ 267208 w 380111"/>
              <a:gd name="connsiteY12" fmla="*/ 272923 h 391795"/>
              <a:gd name="connsiteX13" fmla="*/ 375539 w 380111"/>
              <a:gd name="connsiteY13" fmla="*/ 272923 h 391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0111" h="391795">
                <a:moveTo>
                  <a:pt x="271780" y="158877"/>
                </a:moveTo>
                <a:cubicBezTo>
                  <a:pt x="265811" y="98679"/>
                  <a:pt x="224409" y="80518"/>
                  <a:pt x="190500" y="80518"/>
                </a:cubicBezTo>
                <a:cubicBezTo>
                  <a:pt x="140843" y="80518"/>
                  <a:pt x="114554" y="109855"/>
                  <a:pt x="108458" y="158877"/>
                </a:cubicBezTo>
                <a:lnTo>
                  <a:pt x="271780" y="158877"/>
                </a:lnTo>
                <a:close/>
                <a:moveTo>
                  <a:pt x="375666" y="272923"/>
                </a:moveTo>
                <a:cubicBezTo>
                  <a:pt x="347853" y="362458"/>
                  <a:pt x="267970" y="391795"/>
                  <a:pt x="199517" y="391795"/>
                </a:cubicBezTo>
                <a:cubicBezTo>
                  <a:pt x="86614" y="391795"/>
                  <a:pt x="0" y="341376"/>
                  <a:pt x="0" y="188214"/>
                </a:cubicBezTo>
                <a:cubicBezTo>
                  <a:pt x="0" y="143383"/>
                  <a:pt x="16510" y="0"/>
                  <a:pt x="191897" y="0"/>
                </a:cubicBezTo>
                <a:cubicBezTo>
                  <a:pt x="271018" y="0"/>
                  <a:pt x="380111" y="34925"/>
                  <a:pt x="380111" y="204978"/>
                </a:cubicBezTo>
                <a:lnTo>
                  <a:pt x="380111" y="222504"/>
                </a:lnTo>
                <a:lnTo>
                  <a:pt x="105410" y="222504"/>
                </a:lnTo>
                <a:cubicBezTo>
                  <a:pt x="108458" y="250444"/>
                  <a:pt x="114427" y="313436"/>
                  <a:pt x="199517" y="313436"/>
                </a:cubicBezTo>
                <a:cubicBezTo>
                  <a:pt x="228854" y="313436"/>
                  <a:pt x="258953" y="299466"/>
                  <a:pt x="267208" y="272923"/>
                </a:cubicBezTo>
                <a:lnTo>
                  <a:pt x="375539" y="272923"/>
                </a:lnTo>
                <a:close/>
              </a:path>
            </a:pathLst>
          </a:custGeom>
          <a:solidFill>
            <a:srgbClr val="E2001A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F9FDFF1-03A0-4773-B9AB-EC5821B7311C}"/>
              </a:ext>
            </a:extLst>
          </p:cNvPr>
          <p:cNvSpPr/>
          <p:nvPr/>
        </p:nvSpPr>
        <p:spPr>
          <a:xfrm>
            <a:off x="5723128" y="3335782"/>
            <a:ext cx="398144" cy="521715"/>
          </a:xfrm>
          <a:custGeom>
            <a:avLst/>
            <a:gdLst>
              <a:gd name="connsiteX0" fmla="*/ 260477 w 398144"/>
              <a:gd name="connsiteY0" fmla="*/ 365760 h 521715"/>
              <a:gd name="connsiteX1" fmla="*/ 105410 w 398144"/>
              <a:gd name="connsiteY1" fmla="*/ 521716 h 521715"/>
              <a:gd name="connsiteX2" fmla="*/ 58039 w 398144"/>
              <a:gd name="connsiteY2" fmla="*/ 520319 h 521715"/>
              <a:gd name="connsiteX3" fmla="*/ 58039 w 398144"/>
              <a:gd name="connsiteY3" fmla="*/ 441960 h 521715"/>
              <a:gd name="connsiteX4" fmla="*/ 78359 w 398144"/>
              <a:gd name="connsiteY4" fmla="*/ 443357 h 521715"/>
              <a:gd name="connsiteX5" fmla="*/ 147574 w 398144"/>
              <a:gd name="connsiteY5" fmla="*/ 387477 h 521715"/>
              <a:gd name="connsiteX6" fmla="*/ 0 w 398144"/>
              <a:gd name="connsiteY6" fmla="*/ 0 h 521715"/>
              <a:gd name="connsiteX7" fmla="*/ 117348 w 398144"/>
              <a:gd name="connsiteY7" fmla="*/ 0 h 521715"/>
              <a:gd name="connsiteX8" fmla="*/ 203200 w 398144"/>
              <a:gd name="connsiteY8" fmla="*/ 274193 h 521715"/>
              <a:gd name="connsiteX9" fmla="*/ 204724 w 398144"/>
              <a:gd name="connsiteY9" fmla="*/ 274193 h 521715"/>
              <a:gd name="connsiteX10" fmla="*/ 286766 w 398144"/>
              <a:gd name="connsiteY10" fmla="*/ 0 h 521715"/>
              <a:gd name="connsiteX11" fmla="*/ 398145 w 398144"/>
              <a:gd name="connsiteY11" fmla="*/ 0 h 521715"/>
              <a:gd name="connsiteX12" fmla="*/ 260477 w 398144"/>
              <a:gd name="connsiteY12" fmla="*/ 365760 h 521715"/>
              <a:gd name="connsiteX13" fmla="*/ 260477 w 398144"/>
              <a:gd name="connsiteY13" fmla="*/ 365760 h 52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8144" h="521715">
                <a:moveTo>
                  <a:pt x="260477" y="365760"/>
                </a:moveTo>
                <a:cubicBezTo>
                  <a:pt x="210820" y="503555"/>
                  <a:pt x="197231" y="521716"/>
                  <a:pt x="105410" y="521716"/>
                </a:cubicBezTo>
                <a:cubicBezTo>
                  <a:pt x="91059" y="521716"/>
                  <a:pt x="73025" y="521081"/>
                  <a:pt x="58039" y="520319"/>
                </a:cubicBezTo>
                <a:lnTo>
                  <a:pt x="58039" y="441960"/>
                </a:lnTo>
                <a:cubicBezTo>
                  <a:pt x="62484" y="442722"/>
                  <a:pt x="69342" y="443357"/>
                  <a:pt x="78359" y="443357"/>
                </a:cubicBezTo>
                <a:cubicBezTo>
                  <a:pt x="116713" y="443357"/>
                  <a:pt x="137795" y="438404"/>
                  <a:pt x="147574" y="387477"/>
                </a:cubicBezTo>
                <a:lnTo>
                  <a:pt x="0" y="0"/>
                </a:lnTo>
                <a:lnTo>
                  <a:pt x="117348" y="0"/>
                </a:lnTo>
                <a:lnTo>
                  <a:pt x="203200" y="274193"/>
                </a:lnTo>
                <a:lnTo>
                  <a:pt x="204724" y="274193"/>
                </a:lnTo>
                <a:lnTo>
                  <a:pt x="286766" y="0"/>
                </a:lnTo>
                <a:lnTo>
                  <a:pt x="398145" y="0"/>
                </a:lnTo>
                <a:lnTo>
                  <a:pt x="260477" y="365760"/>
                </a:lnTo>
                <a:lnTo>
                  <a:pt x="260477" y="365760"/>
                </a:lnTo>
                <a:close/>
              </a:path>
            </a:pathLst>
          </a:custGeom>
          <a:solidFill>
            <a:srgbClr val="E2001A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2B04679-3956-4CA7-AFE7-3B1DAFFE391B}"/>
              </a:ext>
            </a:extLst>
          </p:cNvPr>
          <p:cNvSpPr/>
          <p:nvPr/>
        </p:nvSpPr>
        <p:spPr>
          <a:xfrm>
            <a:off x="6162802" y="3205607"/>
            <a:ext cx="389128" cy="512064"/>
          </a:xfrm>
          <a:custGeom>
            <a:avLst/>
            <a:gdLst>
              <a:gd name="connsiteX0" fmla="*/ 191008 w 389128"/>
              <a:gd name="connsiteY0" fmla="*/ 204978 h 512064"/>
              <a:gd name="connsiteX1" fmla="*/ 100711 w 389128"/>
              <a:gd name="connsiteY1" fmla="*/ 324612 h 512064"/>
              <a:gd name="connsiteX2" fmla="*/ 194056 w 389128"/>
              <a:gd name="connsiteY2" fmla="*/ 431673 h 512064"/>
              <a:gd name="connsiteX3" fmla="*/ 280543 w 389128"/>
              <a:gd name="connsiteY3" fmla="*/ 319151 h 512064"/>
              <a:gd name="connsiteX4" fmla="*/ 191008 w 389128"/>
              <a:gd name="connsiteY4" fmla="*/ 205105 h 512064"/>
              <a:gd name="connsiteX5" fmla="*/ 191008 w 389128"/>
              <a:gd name="connsiteY5" fmla="*/ 205105 h 512064"/>
              <a:gd name="connsiteX6" fmla="*/ 105283 w 389128"/>
              <a:gd name="connsiteY6" fmla="*/ 178435 h 512064"/>
              <a:gd name="connsiteX7" fmla="*/ 106807 w 389128"/>
              <a:gd name="connsiteY7" fmla="*/ 178435 h 512064"/>
              <a:gd name="connsiteX8" fmla="*/ 222758 w 389128"/>
              <a:gd name="connsiteY8" fmla="*/ 120396 h 512064"/>
              <a:gd name="connsiteX9" fmla="*/ 389128 w 389128"/>
              <a:gd name="connsiteY9" fmla="*/ 312039 h 512064"/>
              <a:gd name="connsiteX10" fmla="*/ 220599 w 389128"/>
              <a:gd name="connsiteY10" fmla="*/ 512064 h 512064"/>
              <a:gd name="connsiteX11" fmla="*/ 104648 w 389128"/>
              <a:gd name="connsiteY11" fmla="*/ 455422 h 512064"/>
              <a:gd name="connsiteX12" fmla="*/ 103124 w 389128"/>
              <a:gd name="connsiteY12" fmla="*/ 455422 h 512064"/>
              <a:gd name="connsiteX13" fmla="*/ 103124 w 389128"/>
              <a:gd name="connsiteY13" fmla="*/ 502285 h 512064"/>
              <a:gd name="connsiteX14" fmla="*/ 0 w 389128"/>
              <a:gd name="connsiteY14" fmla="*/ 502285 h 512064"/>
              <a:gd name="connsiteX15" fmla="*/ 0 w 389128"/>
              <a:gd name="connsiteY15" fmla="*/ 0 h 512064"/>
              <a:gd name="connsiteX16" fmla="*/ 105410 w 389128"/>
              <a:gd name="connsiteY16" fmla="*/ 0 h 512064"/>
              <a:gd name="connsiteX17" fmla="*/ 105410 w 389128"/>
              <a:gd name="connsiteY17" fmla="*/ 178435 h 512064"/>
              <a:gd name="connsiteX18" fmla="*/ 105410 w 389128"/>
              <a:gd name="connsiteY18" fmla="*/ 178435 h 51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9128" h="512064">
                <a:moveTo>
                  <a:pt x="191008" y="204978"/>
                </a:moveTo>
                <a:cubicBezTo>
                  <a:pt x="118745" y="204978"/>
                  <a:pt x="100711" y="265176"/>
                  <a:pt x="100711" y="324612"/>
                </a:cubicBezTo>
                <a:cubicBezTo>
                  <a:pt x="100711" y="379857"/>
                  <a:pt x="127127" y="431673"/>
                  <a:pt x="194056" y="431673"/>
                </a:cubicBezTo>
                <a:cubicBezTo>
                  <a:pt x="260985" y="431673"/>
                  <a:pt x="280543" y="363093"/>
                  <a:pt x="280543" y="319151"/>
                </a:cubicBezTo>
                <a:cubicBezTo>
                  <a:pt x="280543" y="260350"/>
                  <a:pt x="257937" y="205105"/>
                  <a:pt x="191008" y="205105"/>
                </a:cubicBezTo>
                <a:lnTo>
                  <a:pt x="191008" y="205105"/>
                </a:lnTo>
                <a:close/>
                <a:moveTo>
                  <a:pt x="105283" y="178435"/>
                </a:moveTo>
                <a:lnTo>
                  <a:pt x="106807" y="178435"/>
                </a:lnTo>
                <a:cubicBezTo>
                  <a:pt x="123444" y="154686"/>
                  <a:pt x="155067" y="120396"/>
                  <a:pt x="222758" y="120396"/>
                </a:cubicBezTo>
                <a:cubicBezTo>
                  <a:pt x="310896" y="120396"/>
                  <a:pt x="389128" y="183388"/>
                  <a:pt x="389128" y="312039"/>
                </a:cubicBezTo>
                <a:cubicBezTo>
                  <a:pt x="389128" y="414147"/>
                  <a:pt x="339471" y="512064"/>
                  <a:pt x="220599" y="512064"/>
                </a:cubicBezTo>
                <a:cubicBezTo>
                  <a:pt x="176911" y="512064"/>
                  <a:pt x="130302" y="497332"/>
                  <a:pt x="104648" y="455422"/>
                </a:cubicBezTo>
                <a:lnTo>
                  <a:pt x="103124" y="455422"/>
                </a:lnTo>
                <a:lnTo>
                  <a:pt x="103124" y="502285"/>
                </a:lnTo>
                <a:lnTo>
                  <a:pt x="0" y="502285"/>
                </a:lnTo>
                <a:lnTo>
                  <a:pt x="0" y="0"/>
                </a:lnTo>
                <a:lnTo>
                  <a:pt x="105410" y="0"/>
                </a:lnTo>
                <a:lnTo>
                  <a:pt x="105410" y="178435"/>
                </a:lnTo>
                <a:lnTo>
                  <a:pt x="105410" y="178435"/>
                </a:lnTo>
                <a:close/>
              </a:path>
            </a:pathLst>
          </a:custGeom>
          <a:solidFill>
            <a:srgbClr val="E2001A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0D98680-7FDD-47F4-A295-22E63DE57ECF}"/>
              </a:ext>
            </a:extLst>
          </p:cNvPr>
          <p:cNvSpPr/>
          <p:nvPr/>
        </p:nvSpPr>
        <p:spPr>
          <a:xfrm>
            <a:off x="6593458" y="3326003"/>
            <a:ext cx="409447" cy="391667"/>
          </a:xfrm>
          <a:custGeom>
            <a:avLst/>
            <a:gdLst>
              <a:gd name="connsiteX0" fmla="*/ 204724 w 409447"/>
              <a:gd name="connsiteY0" fmla="*/ 82423 h 391667"/>
              <a:gd name="connsiteX1" fmla="*/ 108331 w 409447"/>
              <a:gd name="connsiteY1" fmla="*/ 195707 h 391667"/>
              <a:gd name="connsiteX2" fmla="*/ 204724 w 409447"/>
              <a:gd name="connsiteY2" fmla="*/ 309118 h 391667"/>
              <a:gd name="connsiteX3" fmla="*/ 301117 w 409447"/>
              <a:gd name="connsiteY3" fmla="*/ 195707 h 391667"/>
              <a:gd name="connsiteX4" fmla="*/ 204724 w 409447"/>
              <a:gd name="connsiteY4" fmla="*/ 82423 h 391667"/>
              <a:gd name="connsiteX5" fmla="*/ 204724 w 409447"/>
              <a:gd name="connsiteY5" fmla="*/ 82423 h 391667"/>
              <a:gd name="connsiteX6" fmla="*/ 204724 w 409447"/>
              <a:gd name="connsiteY6" fmla="*/ 391668 h 391667"/>
              <a:gd name="connsiteX7" fmla="*/ 0 w 409447"/>
              <a:gd name="connsiteY7" fmla="*/ 195834 h 391667"/>
              <a:gd name="connsiteX8" fmla="*/ 204724 w 409447"/>
              <a:gd name="connsiteY8" fmla="*/ 0 h 391667"/>
              <a:gd name="connsiteX9" fmla="*/ 409448 w 409447"/>
              <a:gd name="connsiteY9" fmla="*/ 195834 h 391667"/>
              <a:gd name="connsiteX10" fmla="*/ 204724 w 409447"/>
              <a:gd name="connsiteY10" fmla="*/ 391668 h 391667"/>
              <a:gd name="connsiteX11" fmla="*/ 204724 w 409447"/>
              <a:gd name="connsiteY11" fmla="*/ 391668 h 39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9447" h="391667">
                <a:moveTo>
                  <a:pt x="204724" y="82423"/>
                </a:moveTo>
                <a:cubicBezTo>
                  <a:pt x="123444" y="82423"/>
                  <a:pt x="108331" y="148209"/>
                  <a:pt x="108331" y="195707"/>
                </a:cubicBezTo>
                <a:cubicBezTo>
                  <a:pt x="108331" y="243205"/>
                  <a:pt x="123317" y="309118"/>
                  <a:pt x="204724" y="309118"/>
                </a:cubicBezTo>
                <a:cubicBezTo>
                  <a:pt x="286131" y="309118"/>
                  <a:pt x="301117" y="243332"/>
                  <a:pt x="301117" y="195707"/>
                </a:cubicBezTo>
                <a:cubicBezTo>
                  <a:pt x="301117" y="148082"/>
                  <a:pt x="286004" y="82423"/>
                  <a:pt x="204724" y="82423"/>
                </a:cubicBezTo>
                <a:lnTo>
                  <a:pt x="204724" y="82423"/>
                </a:lnTo>
                <a:close/>
                <a:moveTo>
                  <a:pt x="204724" y="391668"/>
                </a:moveTo>
                <a:cubicBezTo>
                  <a:pt x="97028" y="391668"/>
                  <a:pt x="0" y="330073"/>
                  <a:pt x="0" y="195834"/>
                </a:cubicBezTo>
                <a:cubicBezTo>
                  <a:pt x="0" y="61595"/>
                  <a:pt x="97028" y="0"/>
                  <a:pt x="204724" y="0"/>
                </a:cubicBezTo>
                <a:cubicBezTo>
                  <a:pt x="312420" y="0"/>
                  <a:pt x="409448" y="61595"/>
                  <a:pt x="409448" y="195834"/>
                </a:cubicBezTo>
                <a:cubicBezTo>
                  <a:pt x="409448" y="330073"/>
                  <a:pt x="312293" y="391668"/>
                  <a:pt x="204724" y="391668"/>
                </a:cubicBezTo>
                <a:lnTo>
                  <a:pt x="204724" y="391668"/>
                </a:lnTo>
                <a:close/>
              </a:path>
            </a:pathLst>
          </a:custGeom>
          <a:solidFill>
            <a:srgbClr val="E2001A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14AEC6A-E28C-4296-8307-42E9E0EA3FC9}"/>
              </a:ext>
            </a:extLst>
          </p:cNvPr>
          <p:cNvSpPr/>
          <p:nvPr/>
        </p:nvSpPr>
        <p:spPr>
          <a:xfrm>
            <a:off x="7053580" y="3205607"/>
            <a:ext cx="105282" cy="502158"/>
          </a:xfrm>
          <a:custGeom>
            <a:avLst/>
            <a:gdLst>
              <a:gd name="connsiteX0" fmla="*/ 105283 w 105282"/>
              <a:gd name="connsiteY0" fmla="*/ 502158 h 502158"/>
              <a:gd name="connsiteX1" fmla="*/ 0 w 105282"/>
              <a:gd name="connsiteY1" fmla="*/ 502158 h 502158"/>
              <a:gd name="connsiteX2" fmla="*/ 0 w 105282"/>
              <a:gd name="connsiteY2" fmla="*/ 0 h 502158"/>
              <a:gd name="connsiteX3" fmla="*/ 105283 w 105282"/>
              <a:gd name="connsiteY3" fmla="*/ 0 h 502158"/>
              <a:gd name="connsiteX4" fmla="*/ 105283 w 105282"/>
              <a:gd name="connsiteY4" fmla="*/ 502158 h 502158"/>
              <a:gd name="connsiteX5" fmla="*/ 105283 w 105282"/>
              <a:gd name="connsiteY5" fmla="*/ 502158 h 502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282" h="502158">
                <a:moveTo>
                  <a:pt x="105283" y="502158"/>
                </a:moveTo>
                <a:lnTo>
                  <a:pt x="0" y="502158"/>
                </a:lnTo>
                <a:lnTo>
                  <a:pt x="0" y="0"/>
                </a:lnTo>
                <a:lnTo>
                  <a:pt x="105283" y="0"/>
                </a:lnTo>
                <a:lnTo>
                  <a:pt x="105283" y="502158"/>
                </a:lnTo>
                <a:lnTo>
                  <a:pt x="105283" y="502158"/>
                </a:lnTo>
                <a:close/>
              </a:path>
            </a:pathLst>
          </a:custGeom>
          <a:solidFill>
            <a:srgbClr val="E2001A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4F6F9DF1-6BEE-454D-BC50-E51761819A65}"/>
              </a:ext>
            </a:extLst>
          </p:cNvPr>
          <p:cNvSpPr/>
          <p:nvPr/>
        </p:nvSpPr>
        <p:spPr>
          <a:xfrm>
            <a:off x="7218933" y="3205479"/>
            <a:ext cx="389128" cy="512064"/>
          </a:xfrm>
          <a:custGeom>
            <a:avLst/>
            <a:gdLst>
              <a:gd name="connsiteX0" fmla="*/ 194945 w 389128"/>
              <a:gd name="connsiteY0" fmla="*/ 431673 h 512064"/>
              <a:gd name="connsiteX1" fmla="*/ 288290 w 389128"/>
              <a:gd name="connsiteY1" fmla="*/ 324612 h 512064"/>
              <a:gd name="connsiteX2" fmla="*/ 197993 w 389128"/>
              <a:gd name="connsiteY2" fmla="*/ 204978 h 512064"/>
              <a:gd name="connsiteX3" fmla="*/ 108459 w 389128"/>
              <a:gd name="connsiteY3" fmla="*/ 319024 h 512064"/>
              <a:gd name="connsiteX4" fmla="*/ 195073 w 389128"/>
              <a:gd name="connsiteY4" fmla="*/ 431546 h 512064"/>
              <a:gd name="connsiteX5" fmla="*/ 195073 w 389128"/>
              <a:gd name="connsiteY5" fmla="*/ 431546 h 512064"/>
              <a:gd name="connsiteX6" fmla="*/ 389128 w 389128"/>
              <a:gd name="connsiteY6" fmla="*/ 502285 h 512064"/>
              <a:gd name="connsiteX7" fmla="*/ 286004 w 389128"/>
              <a:gd name="connsiteY7" fmla="*/ 502285 h 512064"/>
              <a:gd name="connsiteX8" fmla="*/ 286004 w 389128"/>
              <a:gd name="connsiteY8" fmla="*/ 455422 h 512064"/>
              <a:gd name="connsiteX9" fmla="*/ 284480 w 389128"/>
              <a:gd name="connsiteY9" fmla="*/ 455422 h 512064"/>
              <a:gd name="connsiteX10" fmla="*/ 168529 w 389128"/>
              <a:gd name="connsiteY10" fmla="*/ 512064 h 512064"/>
              <a:gd name="connsiteX11" fmla="*/ 0 w 389128"/>
              <a:gd name="connsiteY11" fmla="*/ 312039 h 512064"/>
              <a:gd name="connsiteX12" fmla="*/ 166243 w 389128"/>
              <a:gd name="connsiteY12" fmla="*/ 120396 h 512064"/>
              <a:gd name="connsiteX13" fmla="*/ 282194 w 389128"/>
              <a:gd name="connsiteY13" fmla="*/ 178435 h 512064"/>
              <a:gd name="connsiteX14" fmla="*/ 283718 w 389128"/>
              <a:gd name="connsiteY14" fmla="*/ 178435 h 512064"/>
              <a:gd name="connsiteX15" fmla="*/ 283718 w 389128"/>
              <a:gd name="connsiteY15" fmla="*/ 0 h 512064"/>
              <a:gd name="connsiteX16" fmla="*/ 389128 w 389128"/>
              <a:gd name="connsiteY16" fmla="*/ 0 h 512064"/>
              <a:gd name="connsiteX17" fmla="*/ 389128 w 389128"/>
              <a:gd name="connsiteY17" fmla="*/ 502285 h 512064"/>
              <a:gd name="connsiteX18" fmla="*/ 389128 w 389128"/>
              <a:gd name="connsiteY18" fmla="*/ 502285 h 51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9128" h="512064">
                <a:moveTo>
                  <a:pt x="194945" y="431673"/>
                </a:moveTo>
                <a:cubicBezTo>
                  <a:pt x="261874" y="431673"/>
                  <a:pt x="288290" y="379984"/>
                  <a:pt x="288290" y="324612"/>
                </a:cubicBezTo>
                <a:cubicBezTo>
                  <a:pt x="288290" y="265176"/>
                  <a:pt x="270256" y="204978"/>
                  <a:pt x="197993" y="204978"/>
                </a:cubicBezTo>
                <a:cubicBezTo>
                  <a:pt x="131064" y="204978"/>
                  <a:pt x="108459" y="260223"/>
                  <a:pt x="108459" y="319024"/>
                </a:cubicBezTo>
                <a:cubicBezTo>
                  <a:pt x="108459" y="363093"/>
                  <a:pt x="127254" y="431546"/>
                  <a:pt x="195073" y="431546"/>
                </a:cubicBezTo>
                <a:lnTo>
                  <a:pt x="195073" y="431546"/>
                </a:lnTo>
                <a:close/>
                <a:moveTo>
                  <a:pt x="389128" y="502285"/>
                </a:moveTo>
                <a:lnTo>
                  <a:pt x="286004" y="502285"/>
                </a:lnTo>
                <a:lnTo>
                  <a:pt x="286004" y="455422"/>
                </a:lnTo>
                <a:lnTo>
                  <a:pt x="284480" y="455422"/>
                </a:lnTo>
                <a:cubicBezTo>
                  <a:pt x="258953" y="497332"/>
                  <a:pt x="212217" y="512064"/>
                  <a:pt x="168529" y="512064"/>
                </a:cubicBezTo>
                <a:cubicBezTo>
                  <a:pt x="49530" y="512064"/>
                  <a:pt x="0" y="414147"/>
                  <a:pt x="0" y="312039"/>
                </a:cubicBezTo>
                <a:cubicBezTo>
                  <a:pt x="0" y="183388"/>
                  <a:pt x="78232" y="120396"/>
                  <a:pt x="166243" y="120396"/>
                </a:cubicBezTo>
                <a:cubicBezTo>
                  <a:pt x="233935" y="120396"/>
                  <a:pt x="265685" y="154686"/>
                  <a:pt x="282194" y="178435"/>
                </a:cubicBezTo>
                <a:lnTo>
                  <a:pt x="283718" y="178435"/>
                </a:lnTo>
                <a:lnTo>
                  <a:pt x="283718" y="0"/>
                </a:lnTo>
                <a:lnTo>
                  <a:pt x="389128" y="0"/>
                </a:lnTo>
                <a:lnTo>
                  <a:pt x="389128" y="502285"/>
                </a:lnTo>
                <a:lnTo>
                  <a:pt x="389128" y="502285"/>
                </a:lnTo>
                <a:close/>
              </a:path>
            </a:pathLst>
          </a:custGeom>
          <a:solidFill>
            <a:srgbClr val="E2001A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F72026E-369B-4C7E-9CA8-D251F7F92115}"/>
              </a:ext>
            </a:extLst>
          </p:cNvPr>
          <p:cNvSpPr/>
          <p:nvPr/>
        </p:nvSpPr>
        <p:spPr>
          <a:xfrm>
            <a:off x="4584065" y="3000501"/>
            <a:ext cx="295528" cy="282194"/>
          </a:xfrm>
          <a:custGeom>
            <a:avLst/>
            <a:gdLst>
              <a:gd name="connsiteX0" fmla="*/ 295529 w 295528"/>
              <a:gd name="connsiteY0" fmla="*/ 0 h 282194"/>
              <a:gd name="connsiteX1" fmla="*/ 0 w 295528"/>
              <a:gd name="connsiteY1" fmla="*/ 0 h 282194"/>
              <a:gd name="connsiteX2" fmla="*/ 0 w 295528"/>
              <a:gd name="connsiteY2" fmla="*/ 282194 h 282194"/>
              <a:gd name="connsiteX3" fmla="*/ 295529 w 295528"/>
              <a:gd name="connsiteY3" fmla="*/ 0 h 282194"/>
              <a:gd name="connsiteX4" fmla="*/ 295529 w 295528"/>
              <a:gd name="connsiteY4" fmla="*/ 0 h 28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528" h="282194">
                <a:moveTo>
                  <a:pt x="295529" y="0"/>
                </a:moveTo>
                <a:lnTo>
                  <a:pt x="0" y="0"/>
                </a:lnTo>
                <a:lnTo>
                  <a:pt x="0" y="282194"/>
                </a:lnTo>
                <a:cubicBezTo>
                  <a:pt x="30099" y="140335"/>
                  <a:pt x="147066" y="28702"/>
                  <a:pt x="295529" y="0"/>
                </a:cubicBezTo>
                <a:lnTo>
                  <a:pt x="295529" y="0"/>
                </a:lnTo>
                <a:close/>
              </a:path>
            </a:pathLst>
          </a:custGeom>
          <a:solidFill>
            <a:srgbClr val="0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2B8CF91-2F97-4921-855E-35B9DA153145}"/>
              </a:ext>
            </a:extLst>
          </p:cNvPr>
          <p:cNvSpPr/>
          <p:nvPr/>
        </p:nvSpPr>
        <p:spPr>
          <a:xfrm>
            <a:off x="4584065" y="3426840"/>
            <a:ext cx="295528" cy="282194"/>
          </a:xfrm>
          <a:custGeom>
            <a:avLst/>
            <a:gdLst>
              <a:gd name="connsiteX0" fmla="*/ 0 w 295528"/>
              <a:gd name="connsiteY0" fmla="*/ 0 h 282194"/>
              <a:gd name="connsiteX1" fmla="*/ 0 w 295528"/>
              <a:gd name="connsiteY1" fmla="*/ 282194 h 282194"/>
              <a:gd name="connsiteX2" fmla="*/ 295529 w 295528"/>
              <a:gd name="connsiteY2" fmla="*/ 282194 h 282194"/>
              <a:gd name="connsiteX3" fmla="*/ 0 w 295528"/>
              <a:gd name="connsiteY3" fmla="*/ 0 h 282194"/>
              <a:gd name="connsiteX4" fmla="*/ 0 w 295528"/>
              <a:gd name="connsiteY4" fmla="*/ 0 h 28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528" h="282194">
                <a:moveTo>
                  <a:pt x="0" y="0"/>
                </a:moveTo>
                <a:lnTo>
                  <a:pt x="0" y="282194"/>
                </a:lnTo>
                <a:lnTo>
                  <a:pt x="295529" y="282194"/>
                </a:lnTo>
                <a:cubicBezTo>
                  <a:pt x="147066" y="253492"/>
                  <a:pt x="30099" y="141732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D9B2A1C-481F-4528-B555-6537E07F99EE}"/>
              </a:ext>
            </a:extLst>
          </p:cNvPr>
          <p:cNvSpPr/>
          <p:nvPr/>
        </p:nvSpPr>
        <p:spPr>
          <a:xfrm>
            <a:off x="5030723" y="3000501"/>
            <a:ext cx="295529" cy="282194"/>
          </a:xfrm>
          <a:custGeom>
            <a:avLst/>
            <a:gdLst>
              <a:gd name="connsiteX0" fmla="*/ 295529 w 295529"/>
              <a:gd name="connsiteY0" fmla="*/ 282194 h 282194"/>
              <a:gd name="connsiteX1" fmla="*/ 295529 w 295529"/>
              <a:gd name="connsiteY1" fmla="*/ 0 h 282194"/>
              <a:gd name="connsiteX2" fmla="*/ 0 w 295529"/>
              <a:gd name="connsiteY2" fmla="*/ 0 h 282194"/>
              <a:gd name="connsiteX3" fmla="*/ 295529 w 295529"/>
              <a:gd name="connsiteY3" fmla="*/ 282194 h 282194"/>
              <a:gd name="connsiteX4" fmla="*/ 295529 w 295529"/>
              <a:gd name="connsiteY4" fmla="*/ 282194 h 28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529" h="282194">
                <a:moveTo>
                  <a:pt x="295529" y="282194"/>
                </a:moveTo>
                <a:lnTo>
                  <a:pt x="295529" y="0"/>
                </a:lnTo>
                <a:lnTo>
                  <a:pt x="0" y="0"/>
                </a:lnTo>
                <a:cubicBezTo>
                  <a:pt x="148463" y="28702"/>
                  <a:pt x="265430" y="140462"/>
                  <a:pt x="295529" y="282194"/>
                </a:cubicBezTo>
                <a:lnTo>
                  <a:pt x="295529" y="282194"/>
                </a:lnTo>
                <a:close/>
              </a:path>
            </a:pathLst>
          </a:custGeom>
          <a:solidFill>
            <a:srgbClr val="000000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4471A0D-1DD1-4410-AD7D-AE8853230AE1}"/>
              </a:ext>
            </a:extLst>
          </p:cNvPr>
          <p:cNvSpPr txBox="1"/>
          <p:nvPr/>
        </p:nvSpPr>
        <p:spPr>
          <a:xfrm>
            <a:off x="3726307" y="4317111"/>
            <a:ext cx="4742180" cy="3581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900" spc="0" baseline="0" dirty="0">
                <a:solidFill>
                  <a:srgbClr val="414042"/>
                </a:solidFill>
                <a:latin typeface="Arial"/>
                <a:cs typeface="Arial"/>
                <a:sym typeface="Arial"/>
                <a:rtl val="0"/>
              </a:rPr>
              <a:t>Pioneering products. Passionately applied.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7699FDE-ED86-430D-BD34-BA30CBDA9B6C}"/>
              </a:ext>
            </a:extLst>
          </p:cNvPr>
          <p:cNvSpPr/>
          <p:nvPr/>
        </p:nvSpPr>
        <p:spPr>
          <a:xfrm>
            <a:off x="9317863" y="0"/>
            <a:ext cx="2874264" cy="3009519"/>
          </a:xfrm>
          <a:custGeom>
            <a:avLst/>
            <a:gdLst>
              <a:gd name="connsiteX0" fmla="*/ 2874264 w 2874264"/>
              <a:gd name="connsiteY0" fmla="*/ 3009519 h 3009519"/>
              <a:gd name="connsiteX1" fmla="*/ 0 w 2874264"/>
              <a:gd name="connsiteY1" fmla="*/ 0 h 3009519"/>
              <a:gd name="connsiteX2" fmla="*/ 2874264 w 2874264"/>
              <a:gd name="connsiteY2" fmla="*/ 0 h 3009519"/>
              <a:gd name="connsiteX3" fmla="*/ 2874264 w 2874264"/>
              <a:gd name="connsiteY3" fmla="*/ 3009519 h 300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4264" h="3009519">
                <a:moveTo>
                  <a:pt x="2874264" y="3009519"/>
                </a:moveTo>
                <a:cubicBezTo>
                  <a:pt x="2581656" y="1497203"/>
                  <a:pt x="1444244" y="305943"/>
                  <a:pt x="0" y="0"/>
                </a:cubicBezTo>
                <a:lnTo>
                  <a:pt x="2874264" y="0"/>
                </a:lnTo>
                <a:lnTo>
                  <a:pt x="2874264" y="3009519"/>
                </a:lnTo>
              </a:path>
            </a:pathLst>
          </a:custGeom>
          <a:solidFill>
            <a:srgbClr val="EFF2F4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462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6049" y="500604"/>
            <a:ext cx="11116800" cy="476249"/>
          </a:xfrm>
          <a:prstGeom prst="rect">
            <a:avLst/>
          </a:prstGeom>
        </p:spPr>
        <p:txBody>
          <a:bodyPr vert="horz" lIns="108000" tIns="0" rIns="108000" bIns="0" rtlCol="0" anchor="b" anchorCtr="0">
            <a:noAutofit/>
          </a:bodyPr>
          <a:lstStyle/>
          <a:p>
            <a:r>
              <a:rPr lang="en-US" noProof="0" dirty="0"/>
              <a:t>Click to edit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154" y="1600200"/>
            <a:ext cx="11117846" cy="4320000"/>
          </a:xfrm>
          <a:prstGeom prst="rect">
            <a:avLst/>
          </a:prstGeom>
        </p:spPr>
        <p:txBody>
          <a:bodyPr vert="horz" lIns="108000" tIns="108000" rIns="108000" bIns="108000" rtlCol="0">
            <a:noAutofit/>
          </a:bodyPr>
          <a:lstStyle/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74" y="6317057"/>
            <a:ext cx="1107279" cy="144088"/>
          </a:xfrm>
          <a:prstGeom prst="rect">
            <a:avLst/>
          </a:prstGeom>
        </p:spPr>
        <p:txBody>
          <a:bodyPr vert="horz" lIns="108000" tIns="0" rIns="108000" bIns="0" rtlCol="0" anchor="ctr">
            <a:noAutofit/>
          </a:bodyPr>
          <a:lstStyle>
            <a:lvl1pPr algn="l">
              <a:defRPr sz="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8F9C21C-738B-4B0E-9A3B-F50CE9EB513B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11658" y="6317057"/>
            <a:ext cx="7200000" cy="144086"/>
          </a:xfrm>
          <a:prstGeom prst="rect">
            <a:avLst/>
          </a:prstGeom>
        </p:spPr>
        <p:txBody>
          <a:bodyPr vert="horz" lIns="108000" tIns="0" rIns="108000" bIns="0" rtlCol="0" anchor="ctr">
            <a:noAutofit/>
          </a:bodyPr>
          <a:lstStyle>
            <a:lvl1pPr algn="l">
              <a:defRPr sz="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154" y="6317057"/>
            <a:ext cx="349250" cy="14408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r>
              <a:rPr lang="en-US"/>
              <a:t>              </a:t>
            </a:r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2550245-E5E5-4813-A0FE-6D4D02410D0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510845" y="6228909"/>
            <a:ext cx="1141155" cy="324894"/>
          </a:xfrm>
          <a:prstGeom prst="rect">
            <a:avLst/>
          </a:prstGeom>
        </p:spPr>
      </p:pic>
    </p:spTree>
    <p:custDataLst>
      <p:tags r:id="rId31"/>
    </p:custDataLst>
    <p:extLst>
      <p:ext uri="{BB962C8B-B14F-4D97-AF65-F5344CB8AC3E}">
        <p14:creationId xmlns:p14="http://schemas.microsoft.com/office/powerpoint/2010/main" val="3145268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7" r:id="rId2"/>
    <p:sldLayoutId id="2147483698" r:id="rId3"/>
    <p:sldLayoutId id="2147483699" r:id="rId4"/>
    <p:sldLayoutId id="2147483663" r:id="rId5"/>
    <p:sldLayoutId id="2147483652" r:id="rId6"/>
    <p:sldLayoutId id="2147483704" r:id="rId7"/>
    <p:sldLayoutId id="2147483705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02" r:id="rId16"/>
    <p:sldLayoutId id="2147483701" r:id="rId17"/>
    <p:sldLayoutId id="2147483706" r:id="rId18"/>
    <p:sldLayoutId id="2147483707" r:id="rId19"/>
    <p:sldLayoutId id="2147483667" r:id="rId20"/>
    <p:sldLayoutId id="2147483708" r:id="rId21"/>
    <p:sldLayoutId id="2147483668" r:id="rId22"/>
    <p:sldLayoutId id="2147483669" r:id="rId23"/>
    <p:sldLayoutId id="2147483670" r:id="rId24"/>
    <p:sldLayoutId id="2147483722" r:id="rId25"/>
    <p:sldLayoutId id="2147483711" r:id="rId26"/>
    <p:sldLayoutId id="2147483724" r:id="rId27"/>
    <p:sldLayoutId id="2147483726" r:id="rId28"/>
    <p:sldLayoutId id="2147483728" r:id="rId2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3000" b="1" kern="1200" dirty="0">
          <a:solidFill>
            <a:srgbClr val="E10C1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76225" indent="-276225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2925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19150" indent="-276225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76325" indent="-25717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52550" indent="-276225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51" userDrawn="1">
          <p15:clr>
            <a:srgbClr val="F26B43"/>
          </p15:clr>
        </p15:guide>
        <p15:guide id="3" orient="horz" pos="998" userDrawn="1">
          <p15:clr>
            <a:srgbClr val="F26B43"/>
          </p15:clr>
        </p15:guide>
        <p15:guide id="4" pos="325" userDrawn="1">
          <p15:clr>
            <a:srgbClr val="F26B43"/>
          </p15:clr>
        </p15:guide>
        <p15:guide id="5" orient="horz" pos="3725" userDrawn="1">
          <p15:clr>
            <a:srgbClr val="F26B43"/>
          </p15:clr>
        </p15:guide>
        <p15:guide id="7" orient="horz" pos="3969" userDrawn="1">
          <p15:clr>
            <a:srgbClr val="F26B43"/>
          </p15:clr>
        </p15:guide>
        <p15:guide id="8" orient="horz" pos="616" userDrawn="1">
          <p15:clr>
            <a:srgbClr val="F26B43"/>
          </p15:clr>
        </p15:guide>
        <p15:guide id="9" orient="horz" pos="308" userDrawn="1">
          <p15:clr>
            <a:srgbClr val="F26B43"/>
          </p15:clr>
        </p15:guide>
        <p15:guide id="11" orient="horz" pos="40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7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8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9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0.xml"/><Relationship Id="rId6" Type="http://schemas.openxmlformats.org/officeDocument/2006/relationships/image" Target="../media/image16.png"/><Relationship Id="rId5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1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4.xml"/><Relationship Id="rId5" Type="http://schemas.openxmlformats.org/officeDocument/2006/relationships/image" Target="../media/image31.pn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5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6.xml"/><Relationship Id="rId5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0.xml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2.xml"/><Relationship Id="rId5" Type="http://schemas.openxmlformats.org/officeDocument/2006/relationships/image" Target="../media/image38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8.xml"/><Relationship Id="rId6" Type="http://schemas.openxmlformats.org/officeDocument/2006/relationships/image" Target="../media/image49.jpeg"/><Relationship Id="rId11" Type="http://schemas.openxmlformats.org/officeDocument/2006/relationships/image" Target="../media/image52.png"/><Relationship Id="rId5" Type="http://schemas.openxmlformats.org/officeDocument/2006/relationships/image" Target="../media/image48.jpeg"/><Relationship Id="rId10" Type="http://schemas.openxmlformats.org/officeDocument/2006/relationships/image" Target="../media/image51.png"/><Relationship Id="rId4" Type="http://schemas.openxmlformats.org/officeDocument/2006/relationships/image" Target="../media/image47.jpeg"/><Relationship Id="rId9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hyperlink" Target="https://onevirtualoffice.sharepoint.com/:v:/r/sites/ProductEngineeringVALENCE/Shared%20Documents/LABORATOIRE/Rapports%20d%27essais/D%C3%A9placement%20fourches%20Gerbeur/20240516%20Face%203.mp4?csf=1&amp;web=1&amp;e=WB0BiS&amp;nav=eyJwbGF5YmFja09wdGlvbnMiOnt9LCJyZWZlcnJhbEluZm8iOnsicmVmZXJyYWxBcHAiOiJTdHJlYW1XZWJBcHAiLCJyZWZlcnJhbE1vZGUiOiJtaXMiLCJyZWZlcnJhbFZpZXciOiJwb3N0cm9sbC1jb3B5bGluayIsInJlZmVycmFsUGxheWJhY2tTZXNzaW9uSWQiOiJjNjA3ODY3MC1hM2QxLTQ5M2QtODliNi1lMjVmMDY3ZDc5ZTMifX0%3D" TargetMode="Externa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hyperlink" Target="https://onevirtualoffice.sharepoint.com/:v:/r/sites/ProductEngineeringVALENCE/Shared%20Documents/LABORATOIRE/Rapports%20d%27essais/D%C3%A9placement%20fourches%20Gerbeur/20240516%20Face%201.mp4?csf=1&amp;web=1&amp;e=ijnmbx&amp;nav=eyJwbGF5YmFja09wdGlvbnMiOnt9LCJyZWZlcnJhbEluZm8iOnsicmVmZXJyYWxBcHAiOiJTdHJlYW1XZWJBcHAiLCJyZWZlcnJhbE1vZGUiOiJtaXMiLCJyZWZlcnJhbFZpZXciOiJwb3N0cm9sbC1jb3B5bGluayIsInJlZmVycmFsUGxheWJhY2tTZXNzaW9uSWQiOiIwOTljMzRiZS1jYjM3LTRlMWQtOWQxOC02MTMxZjY0ZmI1MjAifX0%3D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0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1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2.xml"/><Relationship Id="rId6" Type="http://schemas.openxmlformats.org/officeDocument/2006/relationships/image" Target="../media/image62.emf"/><Relationship Id="rId5" Type="http://schemas.openxmlformats.org/officeDocument/2006/relationships/image" Target="../media/image61.png"/><Relationship Id="rId4" Type="http://schemas.openxmlformats.org/officeDocument/2006/relationships/image" Target="../media/image6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3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4.xml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6.xml"/><Relationship Id="rId4" Type="http://schemas.openxmlformats.org/officeDocument/2006/relationships/image" Target="../media/image67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ags" Target="../tags/tag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9E64F60B-6FAA-484C-8624-F72796B7DA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SOGEVAC</a:t>
            </a:r>
            <a:br>
              <a:rPr lang="en-US" sz="4000" dirty="0"/>
            </a:br>
            <a:r>
              <a:rPr lang="en-US" sz="2800" dirty="0"/>
              <a:t>SV 55 BI²</a:t>
            </a:r>
            <a:br>
              <a:rPr lang="en-US" sz="4000" dirty="0"/>
            </a:br>
            <a:r>
              <a:rPr lang="en-US" sz="2800" dirty="0">
                <a:effectLst/>
                <a:ea typeface="Calibri" panose="020F0502020204030204" pitchFamily="34" charset="0"/>
              </a:rPr>
              <a:t>SV 70 BI² </a:t>
            </a:r>
            <a:endParaRPr lang="en-US" sz="2800" dirty="0"/>
          </a:p>
        </p:txBody>
      </p:sp>
      <p:sp>
        <p:nvSpPr>
          <p:cNvPr id="35" name="Subtitle 34">
            <a:extLst>
              <a:ext uri="{FF2B5EF4-FFF2-40B4-BE49-F238E27FC236}">
                <a16:creationId xmlns:a16="http://schemas.microsoft.com/office/drawing/2014/main" id="{9AD3E0F6-60E9-48F9-8726-6B7E8D564B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L. Furrer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Valence, Jan. 2025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324DA1-830F-417E-9BE1-8F0F2E9655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AB7BB-1183-A471-532E-E5F86BB067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80C60E-80A7-0D2A-2506-F4AC88FDD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78" y="149136"/>
            <a:ext cx="5282892" cy="456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83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6D6F955D-9389-4F96-A51B-6E1794055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700" y="2946933"/>
            <a:ext cx="3060700" cy="621234"/>
          </a:xfrm>
        </p:spPr>
        <p:txBody>
          <a:bodyPr/>
          <a:lstStyle/>
          <a:p>
            <a:pPr algn="r"/>
            <a:r>
              <a:rPr lang="en-US" dirty="0"/>
              <a:t>Agenda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524A1B6-14C2-447C-B11B-127AE464AF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03271" y="1371600"/>
            <a:ext cx="5664200" cy="3467100"/>
          </a:xfrm>
        </p:spPr>
        <p:txBody>
          <a:bodyPr/>
          <a:lstStyle/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solidFill>
                  <a:srgbClr val="1C1C1C"/>
                </a:solidFill>
              </a:rPr>
              <a:t>Pump range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solidFill>
                  <a:srgbClr val="1C1C1C"/>
                </a:solidFill>
              </a:rPr>
              <a:t>Your advantages 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solidFill>
                  <a:srgbClr val="1C1C1C"/>
                </a:solidFill>
              </a:rPr>
              <a:t>Vacuum generator &amp; drive design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solidFill>
                  <a:srgbClr val="1C1C1C"/>
                </a:solidFill>
              </a:rPr>
              <a:t>Oil casing &amp; exhaust filter design 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solidFill>
                  <a:srgbClr val="1C1C1C"/>
                </a:solidFill>
              </a:rPr>
              <a:t>Dimension comparison 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solidFill>
                  <a:srgbClr val="1C1C1C"/>
                </a:solidFill>
              </a:rPr>
              <a:t>Performance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solidFill>
                  <a:srgbClr val="1C1C1C"/>
                </a:solidFill>
              </a:rPr>
              <a:t>Interfaces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solidFill>
                  <a:srgbClr val="1C1C1C"/>
                </a:solidFill>
              </a:rPr>
              <a:t>Packaging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211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836B5-7CEF-44F4-8809-E04920117D83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3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Present</a:t>
            </a:r>
            <a:r>
              <a:rPr lang="fr-FR" dirty="0"/>
              <a:t> </a:t>
            </a:r>
            <a:r>
              <a:rPr lang="fr-FR" dirty="0" err="1"/>
              <a:t>product</a:t>
            </a:r>
            <a:r>
              <a:rPr lang="fr-FR" dirty="0"/>
              <a:t> range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- Product range SV 16 DI - 120 BI FC</a:t>
            </a:r>
          </a:p>
        </p:txBody>
      </p:sp>
      <p:graphicFrame>
        <p:nvGraphicFramePr>
          <p:cNvPr id="7" name="Tabelle 49">
            <a:extLst>
              <a:ext uri="{FF2B5EF4-FFF2-40B4-BE49-F238E27FC236}">
                <a16:creationId xmlns:a16="http://schemas.microsoft.com/office/drawing/2014/main" id="{FFA89DA9-1620-2744-F1CE-573FA3023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0757"/>
              </p:ext>
            </p:extLst>
          </p:nvPr>
        </p:nvGraphicFramePr>
        <p:xfrm>
          <a:off x="534154" y="1520789"/>
          <a:ext cx="11098691" cy="4277932"/>
        </p:xfrm>
        <a:graphic>
          <a:graphicData uri="http://schemas.openxmlformats.org/drawingml/2006/table">
            <a:tbl>
              <a:tblPr firstRow="1" bandRow="1"/>
              <a:tblGrid>
                <a:gridCol w="2812698">
                  <a:extLst>
                    <a:ext uri="{9D8B030D-6E8A-4147-A177-3AD203B41FA5}">
                      <a16:colId xmlns:a16="http://schemas.microsoft.com/office/drawing/2014/main" val="2329805627"/>
                    </a:ext>
                  </a:extLst>
                </a:gridCol>
                <a:gridCol w="1233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2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0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SV 16 DI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Ultimate pressure 0.10 mbar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Big oil volume 2.0 l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Single phase motor 100 V, 115 V &amp; 200 V … 240 V +- 10 %; 50 &amp; 60 Hz</a:t>
                      </a:r>
                    </a:p>
                  </a:txBody>
                  <a:tcPr marL="72000" marR="72000" marT="72000" marB="72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0105171"/>
                  </a:ext>
                </a:extLst>
              </a:tr>
              <a:tr h="780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SV 28 BI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Ultimate pressure 0.05 mbar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Big oil volume 1.5 l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Single phase motor 200 V … 240 V +- 10 %; 50 &amp; 60 Hz</a:t>
                      </a:r>
                    </a:p>
                  </a:txBody>
                  <a:tcPr marL="72000" marR="72000" marT="72000" marB="72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445">
                <a:tc>
                  <a:txBody>
                    <a:bodyPr/>
                    <a:lstStyle/>
                    <a:p>
                      <a:pPr eaLnBrk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SV 40 BI (FC)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eaLnBrk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Ultimate pressure 0.15 mbar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Single phase motor 200 V … 240 V +- 10 %; 50 &amp; 60 Hz or frequency converter</a:t>
                      </a:r>
                    </a:p>
                  </a:txBody>
                  <a:tcPr marL="72000" marR="72000" marT="72000" marB="72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168">
                <a:tc>
                  <a:txBody>
                    <a:bodyPr/>
                    <a:lstStyle/>
                    <a:p>
                      <a:pPr eaLnBrk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SV 65 BI FC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eaLnBrk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Ultimate pressure 0.15 mbar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Frequency converter 200 V … 240 V +- 10 %; 50 &amp; 60 Hz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Effective pumping @ 2 mbar &gt; 50 m3/h</a:t>
                      </a:r>
                    </a:p>
                  </a:txBody>
                  <a:tcPr marL="72000" marR="72000" marT="72000" marB="72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2947">
                <a:tc>
                  <a:txBody>
                    <a:bodyPr/>
                    <a:lstStyle/>
                    <a:p>
                      <a:pPr eaLnBrk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latin typeface="+mn-lt"/>
                        </a:rPr>
                        <a:t>SV 120 BI FC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eaLnBrk="1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72000" marB="7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Ultimate pressure 0.15 mbar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Frequency converter 200 V … 240 V +- 10 %; 50 &amp; 60 Hz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Effective pumping @ 2 mbar up to 110 m3/h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With caster &amp; handles for easy movement!</a:t>
                      </a:r>
                    </a:p>
                  </a:txBody>
                  <a:tcPr marL="72000" marR="72000" marT="72000" marB="7200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878271"/>
                  </a:ext>
                </a:extLst>
              </a:tr>
            </a:tbl>
          </a:graphicData>
        </a:graphic>
      </p:graphicFrame>
      <p:pic>
        <p:nvPicPr>
          <p:cNvPr id="10" name="Image 15">
            <a:extLst>
              <a:ext uri="{FF2B5EF4-FFF2-40B4-BE49-F238E27FC236}">
                <a16:creationId xmlns:a16="http://schemas.microsoft.com/office/drawing/2014/main" id="{DA160F6D-5DC1-8F7F-26AF-1A865AC295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3354" y="2338128"/>
            <a:ext cx="935557" cy="711183"/>
          </a:xfrm>
          <a:prstGeom prst="rect">
            <a:avLst/>
          </a:prstGeom>
        </p:spPr>
      </p:pic>
      <p:pic>
        <p:nvPicPr>
          <p:cNvPr id="11" name="Image 16">
            <a:extLst>
              <a:ext uri="{FF2B5EF4-FFF2-40B4-BE49-F238E27FC236}">
                <a16:creationId xmlns:a16="http://schemas.microsoft.com/office/drawing/2014/main" id="{E0327BE5-5D2C-A384-2F2A-E872C73266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352" y="3090176"/>
            <a:ext cx="792092" cy="695447"/>
          </a:xfrm>
          <a:prstGeom prst="rect">
            <a:avLst/>
          </a:prstGeom>
        </p:spPr>
      </p:pic>
      <p:pic>
        <p:nvPicPr>
          <p:cNvPr id="12" name="Image 19">
            <a:extLst>
              <a:ext uri="{FF2B5EF4-FFF2-40B4-BE49-F238E27FC236}">
                <a16:creationId xmlns:a16="http://schemas.microsoft.com/office/drawing/2014/main" id="{DEE6952E-1AC6-0BE0-C3AF-7D3F79E75D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1236" y="3877692"/>
            <a:ext cx="888090" cy="779732"/>
          </a:xfrm>
          <a:prstGeom prst="rect">
            <a:avLst/>
          </a:prstGeom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E29014E2-3269-C4C5-BA26-A17B83DD31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9419" y="4777878"/>
            <a:ext cx="1359105" cy="1118665"/>
          </a:xfrm>
          <a:prstGeom prst="rect">
            <a:avLst/>
          </a:prstGeom>
        </p:spPr>
      </p:pic>
      <p:pic>
        <p:nvPicPr>
          <p:cNvPr id="14" name="Image 5">
            <a:extLst>
              <a:ext uri="{FF2B5EF4-FFF2-40B4-BE49-F238E27FC236}">
                <a16:creationId xmlns:a16="http://schemas.microsoft.com/office/drawing/2014/main" id="{19DBAD70-3E65-4602-8E43-9BE1130BA3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3743" y="1428095"/>
            <a:ext cx="1154781" cy="90492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6A2936-5D81-4C7E-9519-4F71D2D87E12}"/>
              </a:ext>
            </a:extLst>
          </p:cNvPr>
          <p:cNvSpPr/>
          <p:nvPr/>
        </p:nvSpPr>
        <p:spPr>
          <a:xfrm>
            <a:off x="444617" y="2373887"/>
            <a:ext cx="3473907" cy="2306170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BC9DC2-7E79-3623-73A5-3D65D4BA7803}"/>
              </a:ext>
            </a:extLst>
          </p:cNvPr>
          <p:cNvSpPr txBox="1"/>
          <p:nvPr/>
        </p:nvSpPr>
        <p:spPr>
          <a:xfrm>
            <a:off x="4244828" y="3649211"/>
            <a:ext cx="3280097" cy="46139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Phase 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37C026-7C74-47E5-0841-FB1B2367839A}"/>
              </a:ext>
            </a:extLst>
          </p:cNvPr>
          <p:cNvSpPr/>
          <p:nvPr/>
        </p:nvSpPr>
        <p:spPr>
          <a:xfrm>
            <a:off x="443116" y="4777924"/>
            <a:ext cx="3473907" cy="108566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021215-0815-145B-8DAD-16BA43CE1BB3}"/>
              </a:ext>
            </a:extLst>
          </p:cNvPr>
          <p:cNvSpPr txBox="1"/>
          <p:nvPr/>
        </p:nvSpPr>
        <p:spPr>
          <a:xfrm>
            <a:off x="4244829" y="4964338"/>
            <a:ext cx="2281806" cy="46139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Phase 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9D64E1D0-5DB6-93AE-841D-05519427877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9603" y="3141380"/>
            <a:ext cx="640793" cy="6122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58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965-C434-449C-8385-3E49212E3846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4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advantages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FE1BEE-BB23-4533-ACDE-691EFAF73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1223" y="1600200"/>
            <a:ext cx="7410633" cy="4320000"/>
          </a:xfrm>
        </p:spPr>
        <p:txBody>
          <a:bodyPr/>
          <a:lstStyle/>
          <a:p>
            <a:pPr marL="214313" indent="-214313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Adjustable pumping speed</a:t>
            </a:r>
          </a:p>
          <a:p>
            <a:pPr marL="214313" indent="-214313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Easier integration, less floor space &amp; HSE risk reduction: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maller size, mobility &amp; lighter pump</a:t>
            </a:r>
          </a:p>
          <a:p>
            <a:pPr marL="214313" indent="-214313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Monitoring &amp; preventive maintenance: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On board intelligence &amp; IoT readiness</a:t>
            </a:r>
          </a:p>
          <a:p>
            <a:pPr marL="214313" indent="-214313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Increased reliability &amp; peace of mind operation: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/>
              <a:t>N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 more external shaft seals!</a:t>
            </a:r>
          </a:p>
          <a:p>
            <a:pPr marL="214313" indent="-214313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foot-print reduction: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/>
              <a:t>M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in. 20 % power savings &amp; lower weight</a:t>
            </a:r>
          </a:p>
          <a:p>
            <a:pPr marL="214313" indent="-214313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Happy users &amp; lower costs: 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/>
              <a:t>A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iming for 54 dB(A) noise level. No need of noise enclosures!</a:t>
            </a:r>
          </a:p>
          <a:p>
            <a:pPr marL="214313" indent="-214313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Clean &amp; easy maintenance: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/>
              <a:t>N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ew oil &amp; filter change concept</a:t>
            </a:r>
          </a:p>
          <a:p>
            <a:pPr marL="214313" indent="-214313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New packaging w/o screws through the pallet</a:t>
            </a:r>
            <a:br>
              <a:rPr lang="en-US" sz="1800" b="1" dirty="0"/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HSE risk reduction &amp; easier &amp; quicker unpackaging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 descr="A white squar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05F6F99-890A-21C3-A707-B6BA714B77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995" y="1980995"/>
            <a:ext cx="666353" cy="629762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E5A8561-2120-9318-E167-C37E427A0CE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118" y="2326127"/>
            <a:ext cx="960609" cy="960609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66FFF08-D7C3-C3F6-F421-B2D0C67B87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154" y="3585724"/>
            <a:ext cx="930037" cy="9289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1AC537-D480-F681-C941-CFD05CBC113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383" y="4939824"/>
            <a:ext cx="901070" cy="9010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C6F818E-A77E-1B12-D138-9840382C7A3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07" y="4563610"/>
            <a:ext cx="549844" cy="4648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AF529B-0FD1-09C2-0FE7-685B4DC7C97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971" y="2882500"/>
            <a:ext cx="1026205" cy="10262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4F85DF-3C1C-E7B1-C0DE-F96EB868479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698" y="1492806"/>
            <a:ext cx="714315" cy="714315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19B93E9F-A84F-0521-51C2-60DE90F3C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2830" y="1374093"/>
            <a:ext cx="2762497" cy="238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43BB1D-1202-4A3B-8842-B7C0AC2421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8755" y="3032316"/>
            <a:ext cx="1082239" cy="12406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305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965-C434-449C-8385-3E49212E3846}" type="datetime1">
              <a:rPr lang="en-GB" smtClean="0"/>
              <a:t>29/10/2026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5</a:t>
            </a:fld>
            <a:r>
              <a:rPr lang="en-US"/>
              <a:t>             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Your</a:t>
            </a:r>
            <a:r>
              <a:rPr lang="fr-FR" dirty="0"/>
              <a:t> Value in Euro vs. SV65 BI FC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SOGEVAC SV 70 BI²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9B93E9F-A84F-0521-51C2-60DE90F3C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3510" y="555755"/>
            <a:ext cx="2139898" cy="184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A93CF4-9FBD-24E7-5042-4EEB556E58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2532" y="2115781"/>
            <a:ext cx="1607355" cy="1605430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56387DF-DD97-C640-F94E-55B889ECF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779090"/>
              </p:ext>
            </p:extLst>
          </p:nvPr>
        </p:nvGraphicFramePr>
        <p:xfrm>
          <a:off x="645304" y="1506746"/>
          <a:ext cx="9463707" cy="52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926">
                  <a:extLst>
                    <a:ext uri="{9D8B030D-6E8A-4147-A177-3AD203B41FA5}">
                      <a16:colId xmlns:a16="http://schemas.microsoft.com/office/drawing/2014/main" val="3827942169"/>
                    </a:ext>
                  </a:extLst>
                </a:gridCol>
                <a:gridCol w="2302641">
                  <a:extLst>
                    <a:ext uri="{9D8B030D-6E8A-4147-A177-3AD203B41FA5}">
                      <a16:colId xmlns:a16="http://schemas.microsoft.com/office/drawing/2014/main" val="2426333887"/>
                    </a:ext>
                  </a:extLst>
                </a:gridCol>
                <a:gridCol w="2216989">
                  <a:extLst>
                    <a:ext uri="{9D8B030D-6E8A-4147-A177-3AD203B41FA5}">
                      <a16:colId xmlns:a16="http://schemas.microsoft.com/office/drawing/2014/main" val="1991731960"/>
                    </a:ext>
                  </a:extLst>
                </a:gridCol>
                <a:gridCol w="2578151">
                  <a:extLst>
                    <a:ext uri="{9D8B030D-6E8A-4147-A177-3AD203B41FA5}">
                      <a16:colId xmlns:a16="http://schemas.microsoft.com/office/drawing/2014/main" val="173730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noProof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Savings / pump /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Savings / occurrence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Remark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9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Power savings 70 size</a:t>
                      </a:r>
                      <a:endParaRPr lang="en-US" sz="1200" b="0" noProof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2400 kVA / pump</a:t>
                      </a:r>
                    </a:p>
                    <a:p>
                      <a:r>
                        <a:rPr lang="en-US" sz="1200" noProof="0" dirty="0"/>
                        <a:t>2400 kVA / air conditioning</a:t>
                      </a:r>
                    </a:p>
                    <a:p>
                      <a:r>
                        <a:rPr lang="en-US" sz="1200" noProof="0" dirty="0"/>
                        <a:t>4800 kVA = </a:t>
                      </a:r>
                      <a:r>
                        <a:rPr lang="en-US" sz="1200" noProof="0" dirty="0">
                          <a:solidFill>
                            <a:srgbClr val="FF0000"/>
                          </a:solidFill>
                        </a:rPr>
                        <a:t>960.-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8000 h 300 VA average reduction + twice for air conditioning but half time only. 0,2 Euro / kVA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38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Lighter pump – 30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Approx. 100.-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Euro 3.- / kg air freight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2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Smaller package – 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Approx. 30.-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Twice more pumps / surface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4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Faster unpacking &amp; start-up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Euro 15.-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10 minutes gain</a:t>
                      </a:r>
                    </a:p>
                    <a:p>
                      <a:r>
                        <a:rPr lang="en-US" sz="1200" noProof="0"/>
                        <a:t>Euro 100.- / h FSE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Shorter maintenance</a:t>
                      </a:r>
                      <a:endParaRPr lang="en-US" sz="1200" b="0" noProof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Euro 15.-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10 minutes gain</a:t>
                      </a:r>
                    </a:p>
                    <a:p>
                      <a:r>
                        <a:rPr lang="en-US" sz="1200" noProof="0"/>
                        <a:t>Euro 100.- / h FSE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2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latin typeface="+mn-lt"/>
                        </a:rPr>
                        <a:t>1 l less oil (50 % reduction)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Euro 60.-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on 70 size average selling 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84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Monitoring &amp; preventive maintenance</a:t>
                      </a:r>
                      <a:endParaRPr lang="en-US" sz="1200" b="0" noProof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Euro 2000.- /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Less Quality costs. Remote assessments possible w/o travelling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3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Increased reliability  </a:t>
                      </a:r>
                      <a:b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</a:br>
                      <a:endParaRPr lang="en-US" sz="1200" b="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Euro 4000.- /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Costs for pump exchange</a:t>
                      </a:r>
                    </a:p>
                    <a:p>
                      <a:r>
                        <a:rPr lang="en-US" sz="1200" noProof="0"/>
                        <a:t>Less pump exchanges thanks to n</a:t>
                      </a:r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o more external shaft seals!</a:t>
                      </a:r>
                      <a:endParaRPr lang="en-US" sz="12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</a:rPr>
                        <a:t>Low noise level: no need for noise enclosure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Euro 1300.- / noise enclosure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Our enclosures are cheaper 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61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noProof="0">
                          <a:latin typeface="+mn-lt"/>
                        </a:rPr>
                        <a:t>Total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noProof="0" dirty="0"/>
                        <a:t>1180.- in first year</a:t>
                      </a:r>
                    </a:p>
                    <a:p>
                      <a:r>
                        <a:rPr lang="en-US" sz="1200" b="1" noProof="0" dirty="0"/>
                        <a:t>1035.- each following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4841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3090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965-C434-449C-8385-3E49212E3846}" type="datetime1">
              <a:rPr lang="en-GB" smtClean="0"/>
              <a:t>29/10/2026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6</a:t>
            </a:fld>
            <a:r>
              <a:rPr lang="en-US"/>
              <a:t>             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Your</a:t>
            </a:r>
            <a:r>
              <a:rPr lang="fr-FR" dirty="0"/>
              <a:t> Value in Euro vs. SV40 BI (FC)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SOGEVAC SV 55 BI²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9B93E9F-A84F-0521-51C2-60DE90F3C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3510" y="555755"/>
            <a:ext cx="2139898" cy="184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A93CF4-9FBD-24E7-5042-4EEB556E58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2532" y="2115781"/>
            <a:ext cx="1607355" cy="1605430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56387DF-DD97-C640-F94E-55B889ECF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100615"/>
              </p:ext>
            </p:extLst>
          </p:nvPr>
        </p:nvGraphicFramePr>
        <p:xfrm>
          <a:off x="645304" y="1506746"/>
          <a:ext cx="9463707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926">
                  <a:extLst>
                    <a:ext uri="{9D8B030D-6E8A-4147-A177-3AD203B41FA5}">
                      <a16:colId xmlns:a16="http://schemas.microsoft.com/office/drawing/2014/main" val="3827942169"/>
                    </a:ext>
                  </a:extLst>
                </a:gridCol>
                <a:gridCol w="2302641">
                  <a:extLst>
                    <a:ext uri="{9D8B030D-6E8A-4147-A177-3AD203B41FA5}">
                      <a16:colId xmlns:a16="http://schemas.microsoft.com/office/drawing/2014/main" val="2426333887"/>
                    </a:ext>
                  </a:extLst>
                </a:gridCol>
                <a:gridCol w="2216989">
                  <a:extLst>
                    <a:ext uri="{9D8B030D-6E8A-4147-A177-3AD203B41FA5}">
                      <a16:colId xmlns:a16="http://schemas.microsoft.com/office/drawing/2014/main" val="1991731960"/>
                    </a:ext>
                  </a:extLst>
                </a:gridCol>
                <a:gridCol w="2578151">
                  <a:extLst>
                    <a:ext uri="{9D8B030D-6E8A-4147-A177-3AD203B41FA5}">
                      <a16:colId xmlns:a16="http://schemas.microsoft.com/office/drawing/2014/main" val="173730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noProof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Savings / pump /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Savings / occurrence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/>
                        <a:t>Remark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9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Power savings 55 size</a:t>
                      </a:r>
                      <a:endParaRPr lang="en-US" sz="1200" b="0" noProof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1200 kVA / pump</a:t>
                      </a:r>
                    </a:p>
                    <a:p>
                      <a:r>
                        <a:rPr lang="en-US" sz="1200" noProof="0" dirty="0"/>
                        <a:t>1200 kVA / air conditioning</a:t>
                      </a:r>
                    </a:p>
                    <a:p>
                      <a:r>
                        <a:rPr lang="en-US" sz="1200" noProof="0" dirty="0"/>
                        <a:t>2400 kVA = </a:t>
                      </a:r>
                      <a:r>
                        <a:rPr lang="en-US" sz="1200" noProof="0" dirty="0">
                          <a:solidFill>
                            <a:srgbClr val="FF0000"/>
                          </a:solidFill>
                        </a:rPr>
                        <a:t>480.-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8000 h 150 VA average reduction + twice for air conditioning but half time only. 0.20 Euro / kVA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38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Lighter pump – 18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Approx. 50.-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Euro 3.- / kg air freight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2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Smaller package – 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Approx. 30.-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Twice more pumps / surface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4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Faster unpacking &amp; start-up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Euro 15.-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10 minutes gain</a:t>
                      </a:r>
                    </a:p>
                    <a:p>
                      <a:r>
                        <a:rPr lang="en-US" sz="1200" noProof="0"/>
                        <a:t>Euro 100.- / h FSE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Shorter maintenance</a:t>
                      </a:r>
                      <a:endParaRPr lang="en-US" sz="1200" b="0" noProof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Euro 15.-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10 minutes gain</a:t>
                      </a:r>
                    </a:p>
                    <a:p>
                      <a:r>
                        <a:rPr lang="en-US" sz="1200" noProof="0"/>
                        <a:t>Euro 100.- / h FSE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2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Monitoring &amp; preventive maintenance</a:t>
                      </a:r>
                      <a:endParaRPr lang="en-US" sz="1200" b="0" noProof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Euro 2000.- /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Less Quality costs. Remote assessments possible w/o travelling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3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Increased reliability  </a:t>
                      </a:r>
                      <a:b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</a:br>
                      <a:endParaRPr lang="en-US" sz="1200" b="0" noProof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Euro 4000.- /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Costs for pump exchange</a:t>
                      </a:r>
                    </a:p>
                    <a:p>
                      <a:r>
                        <a:rPr lang="en-US" sz="1200" noProof="0"/>
                        <a:t>Less pump exchanges thanks to n</a:t>
                      </a:r>
                      <a:r>
                        <a:rPr lang="en-US" sz="1200" b="0" noProof="0">
                          <a:latin typeface="+mn-lt"/>
                          <a:cs typeface="Arial" panose="020B0604020202020204" pitchFamily="34" charset="0"/>
                        </a:rPr>
                        <a:t>o more external shaft seals!</a:t>
                      </a:r>
                      <a:endParaRPr lang="en-US" sz="12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>
                          <a:latin typeface="+mn-lt"/>
                        </a:rPr>
                        <a:t>Low noise level: no need for noise enclosure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Euro 1300.- / noise enclosure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Our enclosures are cheaper 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61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noProof="0">
                          <a:latin typeface="+mn-lt"/>
                        </a:rPr>
                        <a:t>Total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noProof="0" dirty="0"/>
                        <a:t>590.- in first year</a:t>
                      </a:r>
                    </a:p>
                    <a:p>
                      <a:r>
                        <a:rPr lang="en-US" sz="1200" b="1" noProof="0" dirty="0"/>
                        <a:t>495.- each following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4841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8927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965-C434-449C-8385-3E49212E3846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7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Your</a:t>
            </a:r>
            <a:r>
              <a:rPr lang="fr-FR" dirty="0"/>
              <a:t> Value in Euro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BI² vs. 28 BI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9B93E9F-A84F-0521-51C2-60DE90F3C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3510" y="555755"/>
            <a:ext cx="2139898" cy="184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A93CF4-9FBD-24E7-5042-4EEB556E58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2532" y="2115781"/>
            <a:ext cx="1607355" cy="1605430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56387DF-DD97-C640-F94E-55B889ECF0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37078"/>
              </p:ext>
            </p:extLst>
          </p:nvPr>
        </p:nvGraphicFramePr>
        <p:xfrm>
          <a:off x="645304" y="1506746"/>
          <a:ext cx="9463707" cy="523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5926">
                  <a:extLst>
                    <a:ext uri="{9D8B030D-6E8A-4147-A177-3AD203B41FA5}">
                      <a16:colId xmlns:a16="http://schemas.microsoft.com/office/drawing/2014/main" val="3827942169"/>
                    </a:ext>
                  </a:extLst>
                </a:gridCol>
                <a:gridCol w="2302641">
                  <a:extLst>
                    <a:ext uri="{9D8B030D-6E8A-4147-A177-3AD203B41FA5}">
                      <a16:colId xmlns:a16="http://schemas.microsoft.com/office/drawing/2014/main" val="2426333887"/>
                    </a:ext>
                  </a:extLst>
                </a:gridCol>
                <a:gridCol w="2216989">
                  <a:extLst>
                    <a:ext uri="{9D8B030D-6E8A-4147-A177-3AD203B41FA5}">
                      <a16:colId xmlns:a16="http://schemas.microsoft.com/office/drawing/2014/main" val="1991731960"/>
                    </a:ext>
                  </a:extLst>
                </a:gridCol>
                <a:gridCol w="2578151">
                  <a:extLst>
                    <a:ext uri="{9D8B030D-6E8A-4147-A177-3AD203B41FA5}">
                      <a16:colId xmlns:a16="http://schemas.microsoft.com/office/drawing/2014/main" val="173730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Savings / pump /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Savings / occurrence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Remark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9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  <a:t>Power savings 55 size</a:t>
                      </a:r>
                      <a:endParaRPr lang="en-US" sz="1200" b="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1000 kVA / pump</a:t>
                      </a:r>
                    </a:p>
                    <a:p>
                      <a:r>
                        <a:rPr lang="en-US" sz="1200" noProof="0" dirty="0"/>
                        <a:t>1000 kVA / air conditioning</a:t>
                      </a:r>
                    </a:p>
                    <a:p>
                      <a:r>
                        <a:rPr lang="en-US" sz="1200" noProof="0" dirty="0"/>
                        <a:t>2000 kVA = </a:t>
                      </a:r>
                      <a:r>
                        <a:rPr lang="en-US" sz="1200" noProof="0" dirty="0">
                          <a:solidFill>
                            <a:srgbClr val="FF0000"/>
                          </a:solidFill>
                        </a:rPr>
                        <a:t>400.-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8000 h 150 VA average reduction + twice for air conditioning but half time only. 0.20 Euro / kVA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38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  <a:t>Lighter pump – 12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Approx. 40.-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Euro 3.- / kg air freight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2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  <a:t>Smaller package – 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Approx. 30.-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Twice more pumps / surface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4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  <a:t>Faster unpacking &amp; start-up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Euro 15.-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10 minutes gain</a:t>
                      </a:r>
                    </a:p>
                    <a:p>
                      <a:r>
                        <a:rPr lang="en-US" sz="1200" noProof="0" dirty="0"/>
                        <a:t>Euro 100.- / h FSE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4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  <a:t>Shorter maintenance</a:t>
                      </a:r>
                      <a:endParaRPr lang="en-US" sz="1200" b="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Euro 15.-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10 minutes gain</a:t>
                      </a:r>
                    </a:p>
                    <a:p>
                      <a:r>
                        <a:rPr lang="en-US" sz="1200" noProof="0" dirty="0"/>
                        <a:t>Euro 100.- / h FSE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2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latin typeface="+mn-lt"/>
                        </a:rPr>
                        <a:t>0,5 l less oil (33 % reduction)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Euro 60.-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9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  <a:t>Monitoring &amp; preventive maintenance</a:t>
                      </a:r>
                      <a:endParaRPr lang="en-US" sz="1200" b="0" noProof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Euro 2000.- /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Less Quality costs. Remote assessments possible w/o travelling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3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  <a:t>Increased reliability  </a:t>
                      </a:r>
                      <a:b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</a:br>
                      <a:endParaRPr lang="en-US" sz="1200" b="0" noProof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Euro 4000.- /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Costs for pump exchange</a:t>
                      </a:r>
                    </a:p>
                    <a:p>
                      <a:r>
                        <a:rPr lang="en-US" sz="1200" noProof="0" dirty="0"/>
                        <a:t>Less pump exchanges thanks to n</a:t>
                      </a:r>
                      <a:r>
                        <a:rPr lang="en-US" sz="1200" b="0" noProof="0" dirty="0">
                          <a:latin typeface="+mn-lt"/>
                          <a:cs typeface="Arial" panose="020B0604020202020204" pitchFamily="34" charset="0"/>
                        </a:rPr>
                        <a:t>o more external shaft seals!</a:t>
                      </a:r>
                      <a:endParaRPr lang="en-US" sz="1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noProof="0" dirty="0">
                          <a:latin typeface="+mn-lt"/>
                        </a:rPr>
                        <a:t>Low noise level: no need for noise enclosure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Euro 1300.- / noise enclosure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Our enclosures are cheaper ;)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61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noProof="0" dirty="0">
                          <a:latin typeface="+mn-lt"/>
                        </a:rPr>
                        <a:t>Total 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noProof="0" dirty="0"/>
                        <a:t>560.- in first year</a:t>
                      </a:r>
                    </a:p>
                    <a:p>
                      <a:r>
                        <a:rPr lang="en-US" sz="1200" b="1" noProof="0" dirty="0"/>
                        <a:t>475.- each following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4841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5670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6776-18DE-49A6-8F11-024E8DC72FE3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8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Generator</a:t>
            </a:r>
            <a:r>
              <a:rPr lang="fr-FR" dirty="0"/>
              <a:t> &amp; drive: no more </a:t>
            </a:r>
            <a:r>
              <a:rPr lang="fr-FR" dirty="0" err="1"/>
              <a:t>shaft</a:t>
            </a:r>
            <a:r>
              <a:rPr lang="fr-FR" dirty="0"/>
              <a:t> </a:t>
            </a:r>
            <a:r>
              <a:rPr lang="fr-FR" dirty="0" err="1"/>
              <a:t>seals</a:t>
            </a:r>
            <a:r>
              <a:rPr lang="fr-FR" dirty="0"/>
              <a:t> &amp; IE5 PM </a:t>
            </a:r>
            <a:r>
              <a:rPr lang="fr-FR" dirty="0" err="1"/>
              <a:t>motor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1576446-4D3F-BCD6-B002-C047E6697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60" y="1634706"/>
            <a:ext cx="5993934" cy="4320000"/>
          </a:xfrm>
        </p:spPr>
        <p:txBody>
          <a:bodyPr/>
          <a:lstStyle/>
          <a:p>
            <a:pPr marL="285750" indent="-2857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Increased reliability (especially for ICPMS)</a:t>
            </a:r>
          </a:p>
          <a:p>
            <a:pPr marL="285750" indent="-2857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Extended pump overhaul time (especially for ICPMS)</a:t>
            </a:r>
          </a:p>
          <a:p>
            <a:pPr marL="285750" indent="-2857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SHE improvement</a:t>
            </a:r>
            <a:endParaRPr lang="en-US" dirty="0"/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/>
              <a:t>N</a:t>
            </a:r>
            <a:r>
              <a:rPr lang="en-US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more shaft seal oil leaks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Mobility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/>
              <a:t>Easy unpacking w/o lifting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Quieter</a:t>
            </a:r>
          </a:p>
          <a:p>
            <a:pPr marL="285750" indent="-2857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IE5 drive train efficiency</a:t>
            </a:r>
            <a:r>
              <a:rPr lang="en-US" sz="1800" kern="1200" noProof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the top!</a:t>
            </a:r>
            <a:endParaRPr lang="en-US" sz="1800" kern="1200" noProof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en-US" sz="1800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Downsizing &amp; weight reduction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Bench integration easier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Less need of expensive &amp; big noise enclosures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kern="120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Less Lab floor space required</a:t>
            </a:r>
          </a:p>
          <a:p>
            <a:pPr marL="552450" lvl="1" indent="-285750">
              <a:buFont typeface="Arial" panose="020B0604020202020204" pitchFamily="34" charset="0"/>
              <a:buChar char="•"/>
            </a:pPr>
            <a:r>
              <a:rPr lang="en-US" dirty="0"/>
              <a:t>Smaller packaging less storage &amp; transportation costs</a:t>
            </a:r>
          </a:p>
        </p:txBody>
      </p:sp>
      <p:pic>
        <p:nvPicPr>
          <p:cNvPr id="18" name="Picture 17" descr="A white squar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C3E5345D-222D-F92B-4BBD-E87F195D2B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554" y="4811502"/>
            <a:ext cx="619906" cy="585866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52625AF2-8623-21A1-0292-00687F49E0C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047" y="2335994"/>
            <a:ext cx="754312" cy="7534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B8A2343-D2B9-FB18-83D6-970434A0CC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154" y="1699651"/>
            <a:ext cx="754312" cy="7543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AB37D8E-B586-BB19-9878-C03063D9ADC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329" y="3207758"/>
            <a:ext cx="461962" cy="3905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BAC433F-49CB-8A30-BA5E-EEEEB2AE40A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102" y="3650242"/>
            <a:ext cx="1058604" cy="1057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E3D8C4-35C6-EA7B-904E-46A9277003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4197" y="1512290"/>
            <a:ext cx="2999833" cy="24870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38FA7E-1BA8-029E-7C76-6C51ACD917C3}"/>
              </a:ext>
            </a:extLst>
          </p:cNvPr>
          <p:cNvSpPr txBox="1"/>
          <p:nvPr/>
        </p:nvSpPr>
        <p:spPr>
          <a:xfrm>
            <a:off x="8943055" y="4178910"/>
            <a:ext cx="2104846" cy="3647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Tight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 vacuum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generator</a:t>
            </a:r>
            <a:endParaRPr lang="fr-F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shaft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seals</a:t>
            </a:r>
            <a:r>
              <a:rPr lang="fr-FR" sz="14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EE5693-22DF-04A4-7361-D2415EA449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2954" y="4741830"/>
            <a:ext cx="1562318" cy="1790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29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66974-D9EC-4394-ADCC-B7CC47478C0C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9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Oil casing &amp; Maintenance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FE1BEE-BB23-4533-ACDE-691EFAF73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404" y="1534325"/>
            <a:ext cx="6010954" cy="4320000"/>
          </a:xfrm>
        </p:spPr>
        <p:txBody>
          <a:bodyPr/>
          <a:lstStyle/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Patented exhaust filter</a:t>
            </a:r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0" noProof="0" dirty="0" err="1">
                <a:latin typeface="Arial" panose="020B0604020202020204" pitchFamily="34" charset="0"/>
                <a:cs typeface="Arial" panose="020B0604020202020204" pitchFamily="34" charset="0"/>
              </a:rPr>
              <a:t>Leybonol</a:t>
            </a:r>
            <a:r>
              <a:rPr lang="en-US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 702 or PFPE</a:t>
            </a:r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dirty="0"/>
              <a:t>O</a:t>
            </a:r>
            <a:r>
              <a:rPr lang="en-US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il volume 1 l for both sizes</a:t>
            </a:r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Higher oil drain valve for easier oil draining</a:t>
            </a:r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Oil drain valve standard, much higher vs. floor</a:t>
            </a:r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Drain hose available as accessory </a:t>
            </a:r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No more 12 mm hex key</a:t>
            </a:r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0" noProof="0" dirty="0">
                <a:latin typeface="Arial" panose="020B0604020202020204" pitchFamily="34" charset="0"/>
                <a:cs typeface="Arial" panose="020B0604020202020204" pitchFamily="34" charset="0"/>
              </a:rPr>
              <a:t>Oil filling plug on oil casing cover</a:t>
            </a:r>
          </a:p>
          <a:p>
            <a:pPr marL="4762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476250" indent="-285750">
              <a:buFont typeface="Arial" panose="020B0604020202020204" pitchFamily="34" charset="0"/>
              <a:buChar char="•"/>
            </a:pPr>
            <a:r>
              <a:rPr lang="en-US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Maintenance done in 10 minutes only!</a:t>
            </a:r>
            <a:br>
              <a:rPr lang="en-US" sz="2000" b="1" dirty="0"/>
            </a:br>
            <a:r>
              <a:rPr lang="en-US" sz="2000" b="1" dirty="0"/>
              <a:t>10 minutes gain</a:t>
            </a:r>
            <a:endParaRPr lang="en-US" sz="2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387900-D515-F550-10C1-3C6EF6FB42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762" y="3429000"/>
            <a:ext cx="754312" cy="7543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AE75C7-263B-3B41-D929-249F96092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04235"/>
            <a:ext cx="1771650" cy="15144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6DEC05-0B2F-7AF8-2820-3383A118D5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56" y="4862864"/>
            <a:ext cx="1058604" cy="1057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2E564D-1FDC-BA65-DBF4-2A11A13FF7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0074" y="2924355"/>
            <a:ext cx="1026689" cy="1181820"/>
          </a:xfrm>
          <a:prstGeom prst="rect">
            <a:avLst/>
          </a:prstGeom>
        </p:spPr>
      </p:pic>
      <p:pic>
        <p:nvPicPr>
          <p:cNvPr id="1027" name="Image 3">
            <a:extLst>
              <a:ext uri="{FF2B5EF4-FFF2-40B4-BE49-F238E27FC236}">
                <a16:creationId xmlns:a16="http://schemas.microsoft.com/office/drawing/2014/main" id="{402001E5-AF5E-B432-7191-73656B1C8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8830" y="2205306"/>
            <a:ext cx="4083170" cy="38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A83146-7FAC-FD95-1171-BA9CE8B768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8995" y="1157910"/>
            <a:ext cx="1851933" cy="16792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CFCA24-02BB-61FF-81D4-4D6E3DDEC3E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16" y="2140298"/>
            <a:ext cx="1058604" cy="1057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690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4111-01CC-43B1-957A-CA2A49583F1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10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Dimensions vs. 65 BI FC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6" name="ZoneTexte 24">
            <a:extLst>
              <a:ext uri="{FF2B5EF4-FFF2-40B4-BE49-F238E27FC236}">
                <a16:creationId xmlns:a16="http://schemas.microsoft.com/office/drawing/2014/main" id="{0AAA2448-F51E-3368-39DF-00753B94FF9E}"/>
              </a:ext>
            </a:extLst>
          </p:cNvPr>
          <p:cNvSpPr txBox="1"/>
          <p:nvPr/>
        </p:nvSpPr>
        <p:spPr>
          <a:xfrm>
            <a:off x="4978534" y="5230751"/>
            <a:ext cx="6294812" cy="4335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SV 70 BI² footprint just smaller than an A3 sheet</a:t>
            </a:r>
          </a:p>
        </p:txBody>
      </p:sp>
      <p:pic>
        <p:nvPicPr>
          <p:cNvPr id="17" name="Picture 16" descr="A white squar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70006A64-4B94-4052-698D-834155571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760" y="5146298"/>
            <a:ext cx="619906" cy="585866"/>
          </a:xfrm>
          <a:prstGeom prst="rect">
            <a:avLst/>
          </a:prstGeom>
        </p:spPr>
      </p:pic>
      <p:graphicFrame>
        <p:nvGraphicFramePr>
          <p:cNvPr id="8" name="Table 18">
            <a:extLst>
              <a:ext uri="{FF2B5EF4-FFF2-40B4-BE49-F238E27FC236}">
                <a16:creationId xmlns:a16="http://schemas.microsoft.com/office/drawing/2014/main" id="{EEF75210-4C3B-DB47-8C16-C1479BBBC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634521"/>
              </p:ext>
            </p:extLst>
          </p:nvPr>
        </p:nvGraphicFramePr>
        <p:xfrm>
          <a:off x="534154" y="1613094"/>
          <a:ext cx="10895141" cy="339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493">
                  <a:extLst>
                    <a:ext uri="{9D8B030D-6E8A-4147-A177-3AD203B41FA5}">
                      <a16:colId xmlns:a16="http://schemas.microsoft.com/office/drawing/2014/main" val="4016408456"/>
                    </a:ext>
                  </a:extLst>
                </a:gridCol>
                <a:gridCol w="4421059">
                  <a:extLst>
                    <a:ext uri="{9D8B030D-6E8A-4147-A177-3AD203B41FA5}">
                      <a16:colId xmlns:a16="http://schemas.microsoft.com/office/drawing/2014/main" val="613275688"/>
                    </a:ext>
                  </a:extLst>
                </a:gridCol>
                <a:gridCol w="1702589">
                  <a:extLst>
                    <a:ext uri="{9D8B030D-6E8A-4147-A177-3AD203B41FA5}">
                      <a16:colId xmlns:a16="http://schemas.microsoft.com/office/drawing/2014/main" val="328438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SV 65 BI FC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SV 70 BI²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Reduction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9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76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41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35 l / 46%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7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57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31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26 kg / 46 %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88954"/>
                  </a:ext>
                </a:extLst>
              </a:tr>
            </a:tbl>
          </a:graphicData>
        </a:graphic>
      </p:graphicFrame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DF623C06-5A88-9B25-77E4-6F0ED3656AB4}"/>
              </a:ext>
            </a:extLst>
          </p:cNvPr>
          <p:cNvGrpSpPr/>
          <p:nvPr/>
        </p:nvGrpSpPr>
        <p:grpSpPr>
          <a:xfrm>
            <a:off x="762704" y="2173379"/>
            <a:ext cx="4349713" cy="1738162"/>
            <a:chOff x="5173201" y="1798123"/>
            <a:chExt cx="4349713" cy="1738162"/>
          </a:xfrm>
        </p:grpSpPr>
        <p:pic>
          <p:nvPicPr>
            <p:cNvPr id="1031" name="Image 6">
              <a:extLst>
                <a:ext uri="{FF2B5EF4-FFF2-40B4-BE49-F238E27FC236}">
                  <a16:creationId xmlns:a16="http://schemas.microsoft.com/office/drawing/2014/main" id="{3B2818CB-DF3F-234A-4FCD-0B38EBBB9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3201" y="1863164"/>
              <a:ext cx="2383551" cy="1468703"/>
            </a:xfrm>
            <a:prstGeom prst="rect">
              <a:avLst/>
            </a:prstGeom>
          </p:spPr>
        </p:pic>
        <p:pic>
          <p:nvPicPr>
            <p:cNvPr id="1032" name="Image 8">
              <a:extLst>
                <a:ext uri="{FF2B5EF4-FFF2-40B4-BE49-F238E27FC236}">
                  <a16:creationId xmlns:a16="http://schemas.microsoft.com/office/drawing/2014/main" id="{B5CE75D5-C875-1710-5EFD-467FABEE0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6172" y="1798123"/>
              <a:ext cx="1368976" cy="1468703"/>
            </a:xfrm>
            <a:prstGeom prst="rect">
              <a:avLst/>
            </a:prstGeom>
          </p:spPr>
        </p:pic>
        <p:cxnSp>
          <p:nvCxnSpPr>
            <p:cNvPr id="1033" name="Connecteur droit avec flèche 25">
              <a:extLst>
                <a:ext uri="{FF2B5EF4-FFF2-40B4-BE49-F238E27FC236}">
                  <a16:creationId xmlns:a16="http://schemas.microsoft.com/office/drawing/2014/main" id="{5577442A-E7CA-D94E-3D73-F1EA778BD98C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240026" y="3510555"/>
              <a:ext cx="2246519" cy="0"/>
            </a:xfrm>
            <a:prstGeom prst="straightConnector1">
              <a:avLst/>
            </a:prstGeom>
            <a:ln w="12700">
              <a:solidFill>
                <a:srgbClr val="0099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ZoneTexte 26">
              <a:extLst>
                <a:ext uri="{FF2B5EF4-FFF2-40B4-BE49-F238E27FC236}">
                  <a16:creationId xmlns:a16="http://schemas.microsoft.com/office/drawing/2014/main" id="{9A34AD2E-2CCE-DF33-75F3-95E00007A170}"/>
                </a:ext>
              </a:extLst>
            </p:cNvPr>
            <p:cNvSpPr txBox="1"/>
            <p:nvPr/>
          </p:nvSpPr>
          <p:spPr bwMode="gray">
            <a:xfrm>
              <a:off x="6170711" y="3268519"/>
              <a:ext cx="420308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5000"/>
                </a:lnSpc>
                <a:spcBef>
                  <a:spcPts val="300"/>
                </a:spcBef>
              </a:pPr>
              <a:r>
                <a:rPr lang="en-US" sz="1200" dirty="0">
                  <a:solidFill>
                    <a:srgbClr val="0099CC"/>
                  </a:solidFill>
                </a:rPr>
                <a:t>560</a:t>
              </a:r>
            </a:p>
          </p:txBody>
        </p:sp>
        <p:cxnSp>
          <p:nvCxnSpPr>
            <p:cNvPr id="1035" name="Connecteur droit avec flèche 27">
              <a:extLst>
                <a:ext uri="{FF2B5EF4-FFF2-40B4-BE49-F238E27FC236}">
                  <a16:creationId xmlns:a16="http://schemas.microsoft.com/office/drawing/2014/main" id="{2C75DD99-16DD-4D06-778C-5CEDA336D3E4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7886172" y="3506219"/>
              <a:ext cx="1368976" cy="4337"/>
            </a:xfrm>
            <a:prstGeom prst="straightConnector1">
              <a:avLst/>
            </a:prstGeom>
            <a:ln w="12700">
              <a:solidFill>
                <a:srgbClr val="0099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6" name="ZoneTexte 32">
              <a:extLst>
                <a:ext uri="{FF2B5EF4-FFF2-40B4-BE49-F238E27FC236}">
                  <a16:creationId xmlns:a16="http://schemas.microsoft.com/office/drawing/2014/main" id="{B3860B63-E55D-EE66-9598-01008DBBCAD1}"/>
                </a:ext>
              </a:extLst>
            </p:cNvPr>
            <p:cNvSpPr txBox="1"/>
            <p:nvPr/>
          </p:nvSpPr>
          <p:spPr bwMode="gray">
            <a:xfrm>
              <a:off x="8367792" y="3261536"/>
              <a:ext cx="420308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5000"/>
                </a:lnSpc>
                <a:spcBef>
                  <a:spcPts val="300"/>
                </a:spcBef>
              </a:pPr>
              <a:r>
                <a:rPr lang="en-US" sz="1200" dirty="0">
                  <a:solidFill>
                    <a:srgbClr val="0099CC"/>
                  </a:solidFill>
                </a:rPr>
                <a:t>352</a:t>
              </a:r>
            </a:p>
          </p:txBody>
        </p:sp>
        <p:cxnSp>
          <p:nvCxnSpPr>
            <p:cNvPr id="1037" name="Connecteur droit avec flèche 34">
              <a:extLst>
                <a:ext uri="{FF2B5EF4-FFF2-40B4-BE49-F238E27FC236}">
                  <a16:creationId xmlns:a16="http://schemas.microsoft.com/office/drawing/2014/main" id="{D0DB219F-52D0-33C4-9AE8-2B521D460CD7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9476795" y="1798123"/>
              <a:ext cx="0" cy="1468703"/>
            </a:xfrm>
            <a:prstGeom prst="straightConnector1">
              <a:avLst/>
            </a:prstGeom>
            <a:ln w="12700">
              <a:solidFill>
                <a:srgbClr val="0099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8" name="ZoneTexte 36">
              <a:extLst>
                <a:ext uri="{FF2B5EF4-FFF2-40B4-BE49-F238E27FC236}">
                  <a16:creationId xmlns:a16="http://schemas.microsoft.com/office/drawing/2014/main" id="{9679FABC-293D-51BE-E77C-2852172314D8}"/>
                </a:ext>
              </a:extLst>
            </p:cNvPr>
            <p:cNvSpPr txBox="1"/>
            <p:nvPr/>
          </p:nvSpPr>
          <p:spPr bwMode="gray">
            <a:xfrm rot="16200000">
              <a:off x="9178877" y="2391419"/>
              <a:ext cx="420308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5000"/>
                </a:lnSpc>
                <a:spcBef>
                  <a:spcPts val="300"/>
                </a:spcBef>
              </a:pPr>
              <a:r>
                <a:rPr lang="fr-FR" sz="1200" dirty="0">
                  <a:solidFill>
                    <a:srgbClr val="0099CC"/>
                  </a:solidFill>
                </a:rPr>
                <a:t>3</a:t>
              </a:r>
              <a:r>
                <a:rPr lang="en-US" sz="1200" dirty="0">
                  <a:solidFill>
                    <a:srgbClr val="0099CC"/>
                  </a:solidFill>
                </a:rPr>
                <a:t>86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D9AB62E-64D8-0468-B25A-DF5CDF634E4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744" y="2109199"/>
            <a:ext cx="4088835" cy="20012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414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4111-01CC-43B1-957A-CA2A49583F1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11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Dimensions vs. 40 BI FC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6" name="ZoneTexte 24">
            <a:extLst>
              <a:ext uri="{FF2B5EF4-FFF2-40B4-BE49-F238E27FC236}">
                <a16:creationId xmlns:a16="http://schemas.microsoft.com/office/drawing/2014/main" id="{0AAA2448-F51E-3368-39DF-00753B94FF9E}"/>
              </a:ext>
            </a:extLst>
          </p:cNvPr>
          <p:cNvSpPr txBox="1"/>
          <p:nvPr/>
        </p:nvSpPr>
        <p:spPr>
          <a:xfrm>
            <a:off x="5108201" y="5215792"/>
            <a:ext cx="6294812" cy="4335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SV 55 BI² footprint just smaller than an A3 sheet</a:t>
            </a:r>
          </a:p>
        </p:txBody>
      </p:sp>
      <p:pic>
        <p:nvPicPr>
          <p:cNvPr id="17" name="Picture 16" descr="A white squar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70006A64-4B94-4052-698D-8341555716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760" y="5063510"/>
            <a:ext cx="619906" cy="585866"/>
          </a:xfrm>
          <a:prstGeom prst="rect">
            <a:avLst/>
          </a:prstGeom>
        </p:spPr>
      </p:pic>
      <p:graphicFrame>
        <p:nvGraphicFramePr>
          <p:cNvPr id="8" name="Table 18">
            <a:extLst>
              <a:ext uri="{FF2B5EF4-FFF2-40B4-BE49-F238E27FC236}">
                <a16:creationId xmlns:a16="http://schemas.microsoft.com/office/drawing/2014/main" id="{EEF75210-4C3B-DB47-8C16-C1479BBBC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602654"/>
              </p:ext>
            </p:extLst>
          </p:nvPr>
        </p:nvGraphicFramePr>
        <p:xfrm>
          <a:off x="534154" y="1613094"/>
          <a:ext cx="10895141" cy="339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493">
                  <a:extLst>
                    <a:ext uri="{9D8B030D-6E8A-4147-A177-3AD203B41FA5}">
                      <a16:colId xmlns:a16="http://schemas.microsoft.com/office/drawing/2014/main" val="4016408456"/>
                    </a:ext>
                  </a:extLst>
                </a:gridCol>
                <a:gridCol w="4510706">
                  <a:extLst>
                    <a:ext uri="{9D8B030D-6E8A-4147-A177-3AD203B41FA5}">
                      <a16:colId xmlns:a16="http://schemas.microsoft.com/office/drawing/2014/main" val="613275688"/>
                    </a:ext>
                  </a:extLst>
                </a:gridCol>
                <a:gridCol w="1612942">
                  <a:extLst>
                    <a:ext uri="{9D8B030D-6E8A-4147-A177-3AD203B41FA5}">
                      <a16:colId xmlns:a16="http://schemas.microsoft.com/office/drawing/2014/main" val="328438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SV 40 BI FC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SV 55 BI²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Reduction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9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71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41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 l / 42%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7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45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30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15 kg / 33 %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88954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A636EBFE-1B66-5017-384D-49CA5E805850}"/>
              </a:ext>
            </a:extLst>
          </p:cNvPr>
          <p:cNvGrpSpPr/>
          <p:nvPr/>
        </p:nvGrpSpPr>
        <p:grpSpPr>
          <a:xfrm>
            <a:off x="804607" y="2095946"/>
            <a:ext cx="4335249" cy="1738162"/>
            <a:chOff x="5374537" y="1811580"/>
            <a:chExt cx="4335249" cy="1738162"/>
          </a:xfrm>
        </p:grpSpPr>
        <p:pic>
          <p:nvPicPr>
            <p:cNvPr id="10" name="Image 6">
              <a:extLst>
                <a:ext uri="{FF2B5EF4-FFF2-40B4-BE49-F238E27FC236}">
                  <a16:creationId xmlns:a16="http://schemas.microsoft.com/office/drawing/2014/main" id="{F9348DA0-B6F6-F20B-417F-B42DDDFFB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74537" y="1876621"/>
              <a:ext cx="2383551" cy="1468703"/>
            </a:xfrm>
            <a:prstGeom prst="rect">
              <a:avLst/>
            </a:prstGeom>
          </p:spPr>
        </p:pic>
        <p:pic>
          <p:nvPicPr>
            <p:cNvPr id="11" name="Image 8">
              <a:extLst>
                <a:ext uri="{FF2B5EF4-FFF2-40B4-BE49-F238E27FC236}">
                  <a16:creationId xmlns:a16="http://schemas.microsoft.com/office/drawing/2014/main" id="{5183178E-70E7-48D6-FB22-99D96224C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87508" y="1811580"/>
              <a:ext cx="1368976" cy="1468703"/>
            </a:xfrm>
            <a:prstGeom prst="rect">
              <a:avLst/>
            </a:prstGeom>
          </p:spPr>
        </p:pic>
        <p:cxnSp>
          <p:nvCxnSpPr>
            <p:cNvPr id="12" name="Connecteur droit avec flèche 25">
              <a:extLst>
                <a:ext uri="{FF2B5EF4-FFF2-40B4-BE49-F238E27FC236}">
                  <a16:creationId xmlns:a16="http://schemas.microsoft.com/office/drawing/2014/main" id="{7525D716-AD48-3434-BF4D-B7F28C9FE0CE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441362" y="3524012"/>
              <a:ext cx="2246519" cy="0"/>
            </a:xfrm>
            <a:prstGeom prst="straightConnector1">
              <a:avLst/>
            </a:prstGeom>
            <a:ln w="12700">
              <a:solidFill>
                <a:srgbClr val="0099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26">
              <a:extLst>
                <a:ext uri="{FF2B5EF4-FFF2-40B4-BE49-F238E27FC236}">
                  <a16:creationId xmlns:a16="http://schemas.microsoft.com/office/drawing/2014/main" id="{F1220DF7-44C1-822B-ACD2-8D43B67137FD}"/>
                </a:ext>
              </a:extLst>
            </p:cNvPr>
            <p:cNvSpPr txBox="1"/>
            <p:nvPr/>
          </p:nvSpPr>
          <p:spPr bwMode="gray">
            <a:xfrm>
              <a:off x="6372047" y="3281976"/>
              <a:ext cx="420308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5000"/>
                </a:lnSpc>
                <a:spcBef>
                  <a:spcPts val="300"/>
                </a:spcBef>
              </a:pPr>
              <a:r>
                <a:rPr lang="en-US" sz="1200" dirty="0">
                  <a:solidFill>
                    <a:srgbClr val="0099CC"/>
                  </a:solidFill>
                </a:rPr>
                <a:t>560</a:t>
              </a:r>
            </a:p>
          </p:txBody>
        </p:sp>
        <p:cxnSp>
          <p:nvCxnSpPr>
            <p:cNvPr id="14" name="Connecteur droit avec flèche 27">
              <a:extLst>
                <a:ext uri="{FF2B5EF4-FFF2-40B4-BE49-F238E27FC236}">
                  <a16:creationId xmlns:a16="http://schemas.microsoft.com/office/drawing/2014/main" id="{2653AD10-3CFB-8594-A6A8-100F2F14AD00}"/>
                </a:ext>
              </a:extLst>
            </p:cNvPr>
            <p:cNvCxnSpPr>
              <a:cxnSpLocks/>
            </p:cNvCxnSpPr>
            <p:nvPr/>
          </p:nvCxnSpPr>
          <p:spPr bwMode="gray">
            <a:xfrm flipV="1">
              <a:off x="8087508" y="3519676"/>
              <a:ext cx="1368976" cy="4337"/>
            </a:xfrm>
            <a:prstGeom prst="straightConnector1">
              <a:avLst/>
            </a:prstGeom>
            <a:ln w="12700">
              <a:solidFill>
                <a:srgbClr val="0099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Texte 32">
              <a:extLst>
                <a:ext uri="{FF2B5EF4-FFF2-40B4-BE49-F238E27FC236}">
                  <a16:creationId xmlns:a16="http://schemas.microsoft.com/office/drawing/2014/main" id="{F3DB573A-0723-793A-F444-39D5EB4C1A8C}"/>
                </a:ext>
              </a:extLst>
            </p:cNvPr>
            <p:cNvSpPr txBox="1"/>
            <p:nvPr/>
          </p:nvSpPr>
          <p:spPr bwMode="gray">
            <a:xfrm>
              <a:off x="8569128" y="3274993"/>
              <a:ext cx="420308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5000"/>
                </a:lnSpc>
                <a:spcBef>
                  <a:spcPts val="300"/>
                </a:spcBef>
              </a:pPr>
              <a:r>
                <a:rPr lang="en-US" sz="1200" dirty="0">
                  <a:solidFill>
                    <a:srgbClr val="0099CC"/>
                  </a:solidFill>
                </a:rPr>
                <a:t>330</a:t>
              </a:r>
            </a:p>
          </p:txBody>
        </p:sp>
        <p:cxnSp>
          <p:nvCxnSpPr>
            <p:cNvPr id="16" name="Connecteur droit avec flèche 34">
              <a:extLst>
                <a:ext uri="{FF2B5EF4-FFF2-40B4-BE49-F238E27FC236}">
                  <a16:creationId xmlns:a16="http://schemas.microsoft.com/office/drawing/2014/main" id="{BEFD794F-7851-8459-003A-DCE9951DF18B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9678131" y="1811580"/>
              <a:ext cx="0" cy="1468703"/>
            </a:xfrm>
            <a:prstGeom prst="straightConnector1">
              <a:avLst/>
            </a:prstGeom>
            <a:ln w="12700">
              <a:solidFill>
                <a:srgbClr val="0099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36">
              <a:extLst>
                <a:ext uri="{FF2B5EF4-FFF2-40B4-BE49-F238E27FC236}">
                  <a16:creationId xmlns:a16="http://schemas.microsoft.com/office/drawing/2014/main" id="{6A526357-F88F-0CDF-DE2F-6D34AFC668B0}"/>
                </a:ext>
              </a:extLst>
            </p:cNvPr>
            <p:cNvSpPr txBox="1"/>
            <p:nvPr/>
          </p:nvSpPr>
          <p:spPr bwMode="gray">
            <a:xfrm rot="16200000">
              <a:off x="9365749" y="2434019"/>
              <a:ext cx="420308" cy="267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5000"/>
                </a:lnSpc>
                <a:spcBef>
                  <a:spcPts val="300"/>
                </a:spcBef>
              </a:pPr>
              <a:r>
                <a:rPr lang="fr-FR" sz="1200" dirty="0">
                  <a:solidFill>
                    <a:srgbClr val="0099CC"/>
                  </a:solidFill>
                </a:rPr>
                <a:t>3</a:t>
              </a:r>
              <a:r>
                <a:rPr lang="en-US" sz="1200" dirty="0">
                  <a:solidFill>
                    <a:srgbClr val="0099CC"/>
                  </a:solidFill>
                </a:rPr>
                <a:t>86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06764F9-ACB5-B8AD-93C1-DD2647B1152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191" y="2117559"/>
            <a:ext cx="4105832" cy="20095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609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4111-01CC-43B1-957A-CA2A49583F1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12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Dimensions vs. 28 BI FC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30 / 55 / 70 BI²</a:t>
            </a:r>
          </a:p>
        </p:txBody>
      </p:sp>
      <p:graphicFrame>
        <p:nvGraphicFramePr>
          <p:cNvPr id="8" name="Table 18">
            <a:extLst>
              <a:ext uri="{FF2B5EF4-FFF2-40B4-BE49-F238E27FC236}">
                <a16:creationId xmlns:a16="http://schemas.microsoft.com/office/drawing/2014/main" id="{EEF75210-4C3B-DB47-8C16-C1479BBBC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943242"/>
              </p:ext>
            </p:extLst>
          </p:nvPr>
        </p:nvGraphicFramePr>
        <p:xfrm>
          <a:off x="534154" y="1613094"/>
          <a:ext cx="10895141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493">
                  <a:extLst>
                    <a:ext uri="{9D8B030D-6E8A-4147-A177-3AD203B41FA5}">
                      <a16:colId xmlns:a16="http://schemas.microsoft.com/office/drawing/2014/main" val="4016408456"/>
                    </a:ext>
                  </a:extLst>
                </a:gridCol>
                <a:gridCol w="4501741">
                  <a:extLst>
                    <a:ext uri="{9D8B030D-6E8A-4147-A177-3AD203B41FA5}">
                      <a16:colId xmlns:a16="http://schemas.microsoft.com/office/drawing/2014/main" val="613275688"/>
                    </a:ext>
                  </a:extLst>
                </a:gridCol>
                <a:gridCol w="1621907">
                  <a:extLst>
                    <a:ext uri="{9D8B030D-6E8A-4147-A177-3AD203B41FA5}">
                      <a16:colId xmlns:a16="http://schemas.microsoft.com/office/drawing/2014/main" val="328438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SV 28 BI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SV30 BI²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Reduction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9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33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41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- 8 l / - 24%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7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39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30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9 kg / 23 %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88954"/>
                  </a:ext>
                </a:extLst>
              </a:tr>
            </a:tbl>
          </a:graphicData>
        </a:graphic>
      </p:graphicFrame>
      <p:cxnSp>
        <p:nvCxnSpPr>
          <p:cNvPr id="22" name="Connecteur droit avec flèche 25">
            <a:extLst>
              <a:ext uri="{FF2B5EF4-FFF2-40B4-BE49-F238E27FC236}">
                <a16:creationId xmlns:a16="http://schemas.microsoft.com/office/drawing/2014/main" id="{594EC478-2EA0-717D-EBA3-9AE14A30EAD8}"/>
              </a:ext>
            </a:extLst>
          </p:cNvPr>
          <p:cNvCxnSpPr>
            <a:cxnSpLocks/>
          </p:cNvCxnSpPr>
          <p:nvPr/>
        </p:nvCxnSpPr>
        <p:spPr bwMode="gray">
          <a:xfrm>
            <a:off x="1127459" y="3652369"/>
            <a:ext cx="1844200" cy="24688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6">
            <a:extLst>
              <a:ext uri="{FF2B5EF4-FFF2-40B4-BE49-F238E27FC236}">
                <a16:creationId xmlns:a16="http://schemas.microsoft.com/office/drawing/2014/main" id="{4BCEB462-982B-34B2-EF1A-DCF36E4653CF}"/>
              </a:ext>
            </a:extLst>
          </p:cNvPr>
          <p:cNvSpPr txBox="1"/>
          <p:nvPr/>
        </p:nvSpPr>
        <p:spPr bwMode="gray">
          <a:xfrm>
            <a:off x="1768855" y="3439357"/>
            <a:ext cx="420308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en-US" sz="1200" dirty="0">
                <a:solidFill>
                  <a:srgbClr val="0099CC"/>
                </a:solidFill>
              </a:rPr>
              <a:t>423</a:t>
            </a:r>
          </a:p>
        </p:txBody>
      </p:sp>
      <p:cxnSp>
        <p:nvCxnSpPr>
          <p:cNvPr id="24" name="Connecteur droit avec flèche 27">
            <a:extLst>
              <a:ext uri="{FF2B5EF4-FFF2-40B4-BE49-F238E27FC236}">
                <a16:creationId xmlns:a16="http://schemas.microsoft.com/office/drawing/2014/main" id="{7863968E-D49D-6035-734D-D3D55F977463}"/>
              </a:ext>
            </a:extLst>
          </p:cNvPr>
          <p:cNvCxnSpPr>
            <a:cxnSpLocks/>
          </p:cNvCxnSpPr>
          <p:nvPr/>
        </p:nvCxnSpPr>
        <p:spPr bwMode="gray">
          <a:xfrm>
            <a:off x="3813504" y="3652369"/>
            <a:ext cx="974326" cy="0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32">
            <a:extLst>
              <a:ext uri="{FF2B5EF4-FFF2-40B4-BE49-F238E27FC236}">
                <a16:creationId xmlns:a16="http://schemas.microsoft.com/office/drawing/2014/main" id="{F1139B78-1D31-45B8-53DD-0CDCF7F110BD}"/>
              </a:ext>
            </a:extLst>
          </p:cNvPr>
          <p:cNvSpPr txBox="1"/>
          <p:nvPr/>
        </p:nvSpPr>
        <p:spPr bwMode="gray">
          <a:xfrm>
            <a:off x="4075120" y="3432374"/>
            <a:ext cx="420308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fr-FR" sz="1200" dirty="0">
                <a:solidFill>
                  <a:srgbClr val="0099CC"/>
                </a:solidFill>
              </a:rPr>
              <a:t>2</a:t>
            </a:r>
            <a:r>
              <a:rPr lang="en-US" sz="1200" dirty="0">
                <a:solidFill>
                  <a:srgbClr val="0099CC"/>
                </a:solidFill>
              </a:rPr>
              <a:t>58</a:t>
            </a:r>
          </a:p>
        </p:txBody>
      </p:sp>
      <p:cxnSp>
        <p:nvCxnSpPr>
          <p:cNvPr id="26" name="Connecteur droit avec flèche 34">
            <a:extLst>
              <a:ext uri="{FF2B5EF4-FFF2-40B4-BE49-F238E27FC236}">
                <a16:creationId xmlns:a16="http://schemas.microsoft.com/office/drawing/2014/main" id="{3DC5B753-E0C1-7EBF-BB5F-BC4861130031}"/>
              </a:ext>
            </a:extLst>
          </p:cNvPr>
          <p:cNvCxnSpPr>
            <a:cxnSpLocks/>
          </p:cNvCxnSpPr>
          <p:nvPr/>
        </p:nvCxnSpPr>
        <p:spPr bwMode="gray">
          <a:xfrm>
            <a:off x="5128781" y="2206445"/>
            <a:ext cx="0" cy="1325664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36">
            <a:extLst>
              <a:ext uri="{FF2B5EF4-FFF2-40B4-BE49-F238E27FC236}">
                <a16:creationId xmlns:a16="http://schemas.microsoft.com/office/drawing/2014/main" id="{5D4089D2-29D9-ABC1-C944-EED7D77CB971}"/>
              </a:ext>
            </a:extLst>
          </p:cNvPr>
          <p:cNvSpPr txBox="1"/>
          <p:nvPr/>
        </p:nvSpPr>
        <p:spPr bwMode="gray">
          <a:xfrm rot="16200000">
            <a:off x="4783314" y="2663875"/>
            <a:ext cx="420308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fr-FR" sz="1200" dirty="0">
                <a:solidFill>
                  <a:srgbClr val="0099CC"/>
                </a:solidFill>
              </a:rPr>
              <a:t>3</a:t>
            </a:r>
            <a:r>
              <a:rPr lang="en-US" sz="1200" dirty="0">
                <a:solidFill>
                  <a:srgbClr val="0099CC"/>
                </a:solidFill>
              </a:rPr>
              <a:t>01</a:t>
            </a:r>
          </a:p>
        </p:txBody>
      </p:sp>
      <p:pic>
        <p:nvPicPr>
          <p:cNvPr id="28" name="Image 7">
            <a:extLst>
              <a:ext uri="{FF2B5EF4-FFF2-40B4-BE49-F238E27FC236}">
                <a16:creationId xmlns:a16="http://schemas.microsoft.com/office/drawing/2014/main" id="{982FEDA8-38E7-EF7A-B725-D4A6A057E7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459" y="2349665"/>
            <a:ext cx="1821657" cy="1089692"/>
          </a:xfrm>
          <a:prstGeom prst="rect">
            <a:avLst/>
          </a:prstGeom>
        </p:spPr>
      </p:pic>
      <p:pic>
        <p:nvPicPr>
          <p:cNvPr id="1026" name="Image 23">
            <a:extLst>
              <a:ext uri="{FF2B5EF4-FFF2-40B4-BE49-F238E27FC236}">
                <a16:creationId xmlns:a16="http://schemas.microsoft.com/office/drawing/2014/main" id="{9937F2B0-2A88-99F6-1693-30BAA7482D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3328" y="2264269"/>
            <a:ext cx="1044502" cy="12105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D3717B-4107-D944-7978-52ED7F0F3C1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9830" y="2115205"/>
            <a:ext cx="3647826" cy="17854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486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4111-01CC-43B1-957A-CA2A49583F1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13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Dimensions vs. 16/25 D(I)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graphicFrame>
        <p:nvGraphicFramePr>
          <p:cNvPr id="8" name="Table 18">
            <a:extLst>
              <a:ext uri="{FF2B5EF4-FFF2-40B4-BE49-F238E27FC236}">
                <a16:creationId xmlns:a16="http://schemas.microsoft.com/office/drawing/2014/main" id="{EEF75210-4C3B-DB47-8C16-C1479BBBC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101781"/>
              </p:ext>
            </p:extLst>
          </p:nvPr>
        </p:nvGraphicFramePr>
        <p:xfrm>
          <a:off x="534154" y="1613094"/>
          <a:ext cx="10895141" cy="339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493">
                  <a:extLst>
                    <a:ext uri="{9D8B030D-6E8A-4147-A177-3AD203B41FA5}">
                      <a16:colId xmlns:a16="http://schemas.microsoft.com/office/drawing/2014/main" val="4016408456"/>
                    </a:ext>
                  </a:extLst>
                </a:gridCol>
                <a:gridCol w="4421059">
                  <a:extLst>
                    <a:ext uri="{9D8B030D-6E8A-4147-A177-3AD203B41FA5}">
                      <a16:colId xmlns:a16="http://schemas.microsoft.com/office/drawing/2014/main" val="613275688"/>
                    </a:ext>
                  </a:extLst>
                </a:gridCol>
                <a:gridCol w="1702589">
                  <a:extLst>
                    <a:ext uri="{9D8B030D-6E8A-4147-A177-3AD203B41FA5}">
                      <a16:colId xmlns:a16="http://schemas.microsoft.com/office/drawing/2014/main" val="328438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SV 16/25 D(I)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SV 55 BI²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Reduction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9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31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41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- 10 l / - 32%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7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25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30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- 5 kg / - 20 %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88954"/>
                  </a:ext>
                </a:extLst>
              </a:tr>
            </a:tbl>
          </a:graphicData>
        </a:graphic>
      </p:graphicFrame>
      <p:cxnSp>
        <p:nvCxnSpPr>
          <p:cNvPr id="22" name="Connecteur droit avec flèche 25">
            <a:extLst>
              <a:ext uri="{FF2B5EF4-FFF2-40B4-BE49-F238E27FC236}">
                <a16:creationId xmlns:a16="http://schemas.microsoft.com/office/drawing/2014/main" id="{594EC478-2EA0-717D-EBA3-9AE14A30EAD8}"/>
              </a:ext>
            </a:extLst>
          </p:cNvPr>
          <p:cNvCxnSpPr>
            <a:cxnSpLocks/>
          </p:cNvCxnSpPr>
          <p:nvPr/>
        </p:nvCxnSpPr>
        <p:spPr bwMode="gray">
          <a:xfrm flipV="1">
            <a:off x="947354" y="3677057"/>
            <a:ext cx="2024305" cy="4336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6">
            <a:extLst>
              <a:ext uri="{FF2B5EF4-FFF2-40B4-BE49-F238E27FC236}">
                <a16:creationId xmlns:a16="http://schemas.microsoft.com/office/drawing/2014/main" id="{4BCEB462-982B-34B2-EF1A-DCF36E4653CF}"/>
              </a:ext>
            </a:extLst>
          </p:cNvPr>
          <p:cNvSpPr txBox="1"/>
          <p:nvPr/>
        </p:nvSpPr>
        <p:spPr bwMode="gray">
          <a:xfrm>
            <a:off x="1768855" y="3439357"/>
            <a:ext cx="439544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en-US" sz="1200" dirty="0">
                <a:solidFill>
                  <a:srgbClr val="0099CC"/>
                </a:solidFill>
              </a:rPr>
              <a:t>440</a:t>
            </a:r>
          </a:p>
        </p:txBody>
      </p:sp>
      <p:cxnSp>
        <p:nvCxnSpPr>
          <p:cNvPr id="24" name="Connecteur droit avec flèche 27">
            <a:extLst>
              <a:ext uri="{FF2B5EF4-FFF2-40B4-BE49-F238E27FC236}">
                <a16:creationId xmlns:a16="http://schemas.microsoft.com/office/drawing/2014/main" id="{7863968E-D49D-6035-734D-D3D55F977463}"/>
              </a:ext>
            </a:extLst>
          </p:cNvPr>
          <p:cNvCxnSpPr>
            <a:cxnSpLocks/>
          </p:cNvCxnSpPr>
          <p:nvPr/>
        </p:nvCxnSpPr>
        <p:spPr bwMode="gray">
          <a:xfrm>
            <a:off x="3593500" y="3681395"/>
            <a:ext cx="1248674" cy="10222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32">
            <a:extLst>
              <a:ext uri="{FF2B5EF4-FFF2-40B4-BE49-F238E27FC236}">
                <a16:creationId xmlns:a16="http://schemas.microsoft.com/office/drawing/2014/main" id="{F1139B78-1D31-45B8-53DD-0CDCF7F110BD}"/>
              </a:ext>
            </a:extLst>
          </p:cNvPr>
          <p:cNvSpPr txBox="1"/>
          <p:nvPr/>
        </p:nvSpPr>
        <p:spPr bwMode="gray">
          <a:xfrm>
            <a:off x="4075120" y="3432374"/>
            <a:ext cx="439544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fr-FR" sz="1200" dirty="0">
                <a:solidFill>
                  <a:srgbClr val="0099CC"/>
                </a:solidFill>
              </a:rPr>
              <a:t>26</a:t>
            </a:r>
            <a:r>
              <a:rPr lang="en-US" sz="1200" dirty="0">
                <a:solidFill>
                  <a:srgbClr val="0099CC"/>
                </a:solidFill>
              </a:rPr>
              <a:t>8</a:t>
            </a:r>
          </a:p>
        </p:txBody>
      </p:sp>
      <p:cxnSp>
        <p:nvCxnSpPr>
          <p:cNvPr id="26" name="Connecteur droit avec flèche 34">
            <a:extLst>
              <a:ext uri="{FF2B5EF4-FFF2-40B4-BE49-F238E27FC236}">
                <a16:creationId xmlns:a16="http://schemas.microsoft.com/office/drawing/2014/main" id="{3DC5B753-E0C1-7EBF-BB5F-BC4861130031}"/>
              </a:ext>
            </a:extLst>
          </p:cNvPr>
          <p:cNvCxnSpPr>
            <a:cxnSpLocks/>
          </p:cNvCxnSpPr>
          <p:nvPr/>
        </p:nvCxnSpPr>
        <p:spPr bwMode="gray">
          <a:xfrm>
            <a:off x="5127351" y="2383949"/>
            <a:ext cx="1430" cy="1148160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36">
            <a:extLst>
              <a:ext uri="{FF2B5EF4-FFF2-40B4-BE49-F238E27FC236}">
                <a16:creationId xmlns:a16="http://schemas.microsoft.com/office/drawing/2014/main" id="{5D4089D2-29D9-ABC1-C944-EED7D77CB971}"/>
              </a:ext>
            </a:extLst>
          </p:cNvPr>
          <p:cNvSpPr txBox="1"/>
          <p:nvPr/>
        </p:nvSpPr>
        <p:spPr bwMode="gray">
          <a:xfrm rot="16200000">
            <a:off x="4773696" y="2663875"/>
            <a:ext cx="439544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fr-FR" sz="1200" dirty="0">
                <a:solidFill>
                  <a:srgbClr val="0099CC"/>
                </a:solidFill>
              </a:rPr>
              <a:t>259</a:t>
            </a:r>
            <a:endParaRPr lang="en-US" sz="1200" dirty="0">
              <a:solidFill>
                <a:srgbClr val="0099CC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B3C212-B98D-6DB5-6AC0-CD8D9017B7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354" y="2192698"/>
            <a:ext cx="2040481" cy="12149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EE69C5-337D-5C33-C00F-E52400D37E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4835" y="2383949"/>
            <a:ext cx="1220177" cy="10830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8CC3A0-DBC8-0DCA-556A-39FC37B920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6632" y="2078131"/>
            <a:ext cx="4194303" cy="20528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13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4111-01CC-43B1-957A-CA2A49583F1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14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Dimensions vs. ECODRY 65+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graphicFrame>
        <p:nvGraphicFramePr>
          <p:cNvPr id="8" name="Table 18">
            <a:extLst>
              <a:ext uri="{FF2B5EF4-FFF2-40B4-BE49-F238E27FC236}">
                <a16:creationId xmlns:a16="http://schemas.microsoft.com/office/drawing/2014/main" id="{EEF75210-4C3B-DB47-8C16-C1479BBBC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086077"/>
              </p:ext>
            </p:extLst>
          </p:nvPr>
        </p:nvGraphicFramePr>
        <p:xfrm>
          <a:off x="534154" y="1613094"/>
          <a:ext cx="10895141" cy="312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493">
                  <a:extLst>
                    <a:ext uri="{9D8B030D-6E8A-4147-A177-3AD203B41FA5}">
                      <a16:colId xmlns:a16="http://schemas.microsoft.com/office/drawing/2014/main" val="4016408456"/>
                    </a:ext>
                  </a:extLst>
                </a:gridCol>
                <a:gridCol w="4053506">
                  <a:extLst>
                    <a:ext uri="{9D8B030D-6E8A-4147-A177-3AD203B41FA5}">
                      <a16:colId xmlns:a16="http://schemas.microsoft.com/office/drawing/2014/main" val="613275688"/>
                    </a:ext>
                  </a:extLst>
                </a:gridCol>
                <a:gridCol w="2070142">
                  <a:extLst>
                    <a:ext uri="{9D8B030D-6E8A-4147-A177-3AD203B41FA5}">
                      <a16:colId xmlns:a16="http://schemas.microsoft.com/office/drawing/2014/main" val="328438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ECODRY 65+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SV 70 BI²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Reduction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9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57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41 l 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16 l / 28%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7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43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Net </a:t>
                      </a:r>
                      <a:r>
                        <a:rPr lang="fr-FR" dirty="0" err="1"/>
                        <a:t>weight</a:t>
                      </a:r>
                      <a:r>
                        <a:rPr lang="fr-FR" dirty="0"/>
                        <a:t> 31 kg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 kg / 28 %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88954"/>
                  </a:ext>
                </a:extLst>
              </a:tr>
            </a:tbl>
          </a:graphicData>
        </a:graphic>
      </p:graphicFrame>
      <p:cxnSp>
        <p:nvCxnSpPr>
          <p:cNvPr id="22" name="Connecteur droit avec flèche 25">
            <a:extLst>
              <a:ext uri="{FF2B5EF4-FFF2-40B4-BE49-F238E27FC236}">
                <a16:creationId xmlns:a16="http://schemas.microsoft.com/office/drawing/2014/main" id="{594EC478-2EA0-717D-EBA3-9AE14A30EAD8}"/>
              </a:ext>
            </a:extLst>
          </p:cNvPr>
          <p:cNvCxnSpPr>
            <a:cxnSpLocks/>
          </p:cNvCxnSpPr>
          <p:nvPr/>
        </p:nvCxnSpPr>
        <p:spPr bwMode="gray">
          <a:xfrm flipV="1">
            <a:off x="947354" y="3677057"/>
            <a:ext cx="2024305" cy="4336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6">
            <a:extLst>
              <a:ext uri="{FF2B5EF4-FFF2-40B4-BE49-F238E27FC236}">
                <a16:creationId xmlns:a16="http://schemas.microsoft.com/office/drawing/2014/main" id="{4BCEB462-982B-34B2-EF1A-DCF36E4653CF}"/>
              </a:ext>
            </a:extLst>
          </p:cNvPr>
          <p:cNvSpPr txBox="1"/>
          <p:nvPr/>
        </p:nvSpPr>
        <p:spPr bwMode="gray">
          <a:xfrm>
            <a:off x="1768855" y="3439357"/>
            <a:ext cx="439544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en-US" sz="1200" dirty="0">
                <a:solidFill>
                  <a:srgbClr val="0099CC"/>
                </a:solidFill>
              </a:rPr>
              <a:t>600</a:t>
            </a:r>
          </a:p>
        </p:txBody>
      </p:sp>
      <p:cxnSp>
        <p:nvCxnSpPr>
          <p:cNvPr id="24" name="Connecteur droit avec flèche 27">
            <a:extLst>
              <a:ext uri="{FF2B5EF4-FFF2-40B4-BE49-F238E27FC236}">
                <a16:creationId xmlns:a16="http://schemas.microsoft.com/office/drawing/2014/main" id="{7863968E-D49D-6035-734D-D3D55F977463}"/>
              </a:ext>
            </a:extLst>
          </p:cNvPr>
          <p:cNvCxnSpPr>
            <a:cxnSpLocks/>
          </p:cNvCxnSpPr>
          <p:nvPr/>
        </p:nvCxnSpPr>
        <p:spPr bwMode="gray">
          <a:xfrm>
            <a:off x="3593500" y="3681395"/>
            <a:ext cx="1248674" cy="10222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32">
            <a:extLst>
              <a:ext uri="{FF2B5EF4-FFF2-40B4-BE49-F238E27FC236}">
                <a16:creationId xmlns:a16="http://schemas.microsoft.com/office/drawing/2014/main" id="{F1139B78-1D31-45B8-53DD-0CDCF7F110BD}"/>
              </a:ext>
            </a:extLst>
          </p:cNvPr>
          <p:cNvSpPr txBox="1"/>
          <p:nvPr/>
        </p:nvSpPr>
        <p:spPr bwMode="gray">
          <a:xfrm>
            <a:off x="4075120" y="3432374"/>
            <a:ext cx="439544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fr-FR" sz="1200" dirty="0">
                <a:solidFill>
                  <a:srgbClr val="0099CC"/>
                </a:solidFill>
              </a:rPr>
              <a:t>320</a:t>
            </a:r>
            <a:endParaRPr lang="en-US" sz="1200" dirty="0">
              <a:solidFill>
                <a:srgbClr val="0099CC"/>
              </a:solidFill>
            </a:endParaRPr>
          </a:p>
        </p:txBody>
      </p:sp>
      <p:cxnSp>
        <p:nvCxnSpPr>
          <p:cNvPr id="26" name="Connecteur droit avec flèche 34">
            <a:extLst>
              <a:ext uri="{FF2B5EF4-FFF2-40B4-BE49-F238E27FC236}">
                <a16:creationId xmlns:a16="http://schemas.microsoft.com/office/drawing/2014/main" id="{3DC5B753-E0C1-7EBF-BB5F-BC4861130031}"/>
              </a:ext>
            </a:extLst>
          </p:cNvPr>
          <p:cNvCxnSpPr>
            <a:cxnSpLocks/>
          </p:cNvCxnSpPr>
          <p:nvPr/>
        </p:nvCxnSpPr>
        <p:spPr bwMode="gray">
          <a:xfrm>
            <a:off x="5128781" y="2457450"/>
            <a:ext cx="0" cy="1074659"/>
          </a:xfrm>
          <a:prstGeom prst="straightConnector1">
            <a:avLst/>
          </a:prstGeom>
          <a:ln w="12700">
            <a:solidFill>
              <a:srgbClr val="0099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36">
            <a:extLst>
              <a:ext uri="{FF2B5EF4-FFF2-40B4-BE49-F238E27FC236}">
                <a16:creationId xmlns:a16="http://schemas.microsoft.com/office/drawing/2014/main" id="{5D4089D2-29D9-ABC1-C944-EED7D77CB971}"/>
              </a:ext>
            </a:extLst>
          </p:cNvPr>
          <p:cNvSpPr txBox="1"/>
          <p:nvPr/>
        </p:nvSpPr>
        <p:spPr bwMode="gray">
          <a:xfrm rot="16200000">
            <a:off x="4756285" y="2822460"/>
            <a:ext cx="439544" cy="26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  <a:spcBef>
                <a:spcPts val="300"/>
              </a:spcBef>
            </a:pPr>
            <a:r>
              <a:rPr lang="fr-FR" sz="1200" dirty="0">
                <a:solidFill>
                  <a:srgbClr val="0099CC"/>
                </a:solidFill>
              </a:rPr>
              <a:t>298</a:t>
            </a:r>
            <a:endParaRPr lang="en-US" sz="1200" dirty="0">
              <a:solidFill>
                <a:srgbClr val="0099CC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2A9F09-DA36-993C-B587-E633FEC2E0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074" y="2345239"/>
            <a:ext cx="1975768" cy="10501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F90891-CF55-F028-F74C-B5D0935CA8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550" y="2345239"/>
            <a:ext cx="1176243" cy="11340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EF31EDC-02CE-5DAB-6795-348275EBFE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291" y="2039427"/>
            <a:ext cx="3733993" cy="18275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359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2C31F02-87DB-23C2-1CD7-97AC8CEEE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062533"/>
              </p:ext>
            </p:extLst>
          </p:nvPr>
        </p:nvGraphicFramePr>
        <p:xfrm>
          <a:off x="708779" y="1714500"/>
          <a:ext cx="6966334" cy="4367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75D98-1417-455B-9ECC-A0843AB1819F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15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Pumping</a:t>
            </a:r>
            <a:r>
              <a:rPr lang="fr-FR" dirty="0"/>
              <a:t> speed performance sizes 65/70 LVO702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FE1BEE-BB23-4533-ACDE-691EFAF73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54" y="1534325"/>
            <a:ext cx="11117846" cy="4320000"/>
          </a:xfrm>
        </p:spPr>
        <p:txBody>
          <a:bodyPr/>
          <a:lstStyle/>
          <a:p>
            <a:r>
              <a:rPr lang="fr-FR" sz="1600" dirty="0" err="1"/>
              <a:t>Similar</a:t>
            </a:r>
            <a:r>
              <a:rPr lang="fr-FR" sz="1600" dirty="0"/>
              <a:t> </a:t>
            </a:r>
            <a:r>
              <a:rPr lang="fr-FR" sz="1600" dirty="0" err="1"/>
              <a:t>pumping</a:t>
            </a:r>
            <a:r>
              <a:rPr lang="fr-FR" sz="1600" dirty="0"/>
              <a:t> speed </a:t>
            </a:r>
            <a:r>
              <a:rPr lang="fr-FR" sz="1600" dirty="0" err="1"/>
              <a:t>curve</a:t>
            </a:r>
            <a:r>
              <a:rPr lang="fr-FR" sz="1600" dirty="0"/>
              <a:t> as </a:t>
            </a:r>
            <a:r>
              <a:rPr lang="fr-FR" sz="1600" dirty="0" err="1"/>
              <a:t>today</a:t>
            </a:r>
            <a:endParaRPr lang="fr-FR" sz="1600" dirty="0"/>
          </a:p>
          <a:p>
            <a:r>
              <a:rPr lang="fr-FR" sz="1600" dirty="0" err="1"/>
              <a:t>Inlet</a:t>
            </a:r>
            <a:r>
              <a:rPr lang="fr-FR" sz="1600" dirty="0"/>
              <a:t> pressure </a:t>
            </a:r>
            <a:r>
              <a:rPr lang="fr-FR" sz="1600" dirty="0" err="1"/>
              <a:t>cont</a:t>
            </a:r>
            <a:r>
              <a:rPr lang="fr-FR" sz="1600" dirty="0"/>
              <a:t>. </a:t>
            </a:r>
            <a:r>
              <a:rPr lang="fr-FR" sz="1600" dirty="0" err="1"/>
              <a:t>duty</a:t>
            </a:r>
            <a:r>
              <a:rPr lang="fr-FR" sz="1600" dirty="0"/>
              <a:t> max. 10 mbar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0BEE95-C622-5A1C-0FF1-954B42DB1D92}"/>
              </a:ext>
            </a:extLst>
          </p:cNvPr>
          <p:cNvSpPr txBox="1"/>
          <p:nvPr/>
        </p:nvSpPr>
        <p:spPr>
          <a:xfrm>
            <a:off x="5482657" y="3063347"/>
            <a:ext cx="1116531" cy="47624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fr-F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 70 BI²</a:t>
            </a:r>
          </a:p>
          <a:p>
            <a:r>
              <a:rPr lang="fr-FR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 65 BI FC</a:t>
            </a:r>
            <a:endParaRPr lang="en-US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802603-0B7F-97F2-2B4E-218BEC3A75C6}"/>
              </a:ext>
            </a:extLst>
          </p:cNvPr>
          <p:cNvSpPr/>
          <p:nvPr/>
        </p:nvSpPr>
        <p:spPr>
          <a:xfrm>
            <a:off x="3817478" y="2783840"/>
            <a:ext cx="1470514" cy="129032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7F1F617-880D-5CD2-B7A1-396E96ED9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285171"/>
              </p:ext>
            </p:extLst>
          </p:nvPr>
        </p:nvGraphicFramePr>
        <p:xfrm>
          <a:off x="7706318" y="2417485"/>
          <a:ext cx="3914476" cy="19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132">
                  <a:extLst>
                    <a:ext uri="{9D8B030D-6E8A-4147-A177-3AD203B41FA5}">
                      <a16:colId xmlns:a16="http://schemas.microsoft.com/office/drawing/2014/main" val="2761832175"/>
                    </a:ext>
                  </a:extLst>
                </a:gridCol>
                <a:gridCol w="672860">
                  <a:extLst>
                    <a:ext uri="{9D8B030D-6E8A-4147-A177-3AD203B41FA5}">
                      <a16:colId xmlns:a16="http://schemas.microsoft.com/office/drawing/2014/main" val="3053581949"/>
                    </a:ext>
                  </a:extLst>
                </a:gridCol>
                <a:gridCol w="1009291">
                  <a:extLst>
                    <a:ext uri="{9D8B030D-6E8A-4147-A177-3AD203B41FA5}">
                      <a16:colId xmlns:a16="http://schemas.microsoft.com/office/drawing/2014/main" val="1832044049"/>
                    </a:ext>
                  </a:extLst>
                </a:gridCol>
                <a:gridCol w="1395193">
                  <a:extLst>
                    <a:ext uri="{9D8B030D-6E8A-4147-A177-3AD203B41FA5}">
                      <a16:colId xmlns:a16="http://schemas.microsoft.com/office/drawing/2014/main" val="3849711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Rpm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Typical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Pump</a:t>
                      </a:r>
                      <a:r>
                        <a:rPr lang="fr-FR" sz="1200" dirty="0"/>
                        <a:t> speed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3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m3/h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51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err="1"/>
                        <a:t>Rated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7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12732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955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C163-1045-45EB-A2E5-AC3AC04EC93F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16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Pumping</a:t>
            </a:r>
            <a:r>
              <a:rPr lang="fr-FR" dirty="0"/>
              <a:t> speed performance sizes 40/55 LVO702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FE1BEE-BB23-4533-ACDE-691EFAF73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54" y="1600200"/>
            <a:ext cx="6703408" cy="754811"/>
          </a:xfrm>
        </p:spPr>
        <p:txBody>
          <a:bodyPr/>
          <a:lstStyle/>
          <a:p>
            <a:r>
              <a:rPr lang="fr-FR" dirty="0" err="1"/>
              <a:t>Similar</a:t>
            </a:r>
            <a:r>
              <a:rPr lang="fr-FR" dirty="0"/>
              <a:t> </a:t>
            </a:r>
            <a:r>
              <a:rPr lang="fr-FR" dirty="0" err="1"/>
              <a:t>pumping</a:t>
            </a:r>
            <a:r>
              <a:rPr lang="fr-FR" dirty="0"/>
              <a:t> speed </a:t>
            </a:r>
            <a:r>
              <a:rPr lang="fr-FR" dirty="0" err="1"/>
              <a:t>curve</a:t>
            </a:r>
            <a:r>
              <a:rPr lang="fr-FR" dirty="0"/>
              <a:t> as </a:t>
            </a:r>
            <a:r>
              <a:rPr lang="fr-FR" dirty="0" err="1"/>
              <a:t>today</a:t>
            </a:r>
            <a:r>
              <a:rPr lang="fr-FR" dirty="0"/>
              <a:t> in </a:t>
            </a:r>
            <a:r>
              <a:rPr lang="fr-FR" dirty="0" err="1"/>
              <a:t>working</a:t>
            </a:r>
            <a:r>
              <a:rPr lang="fr-FR" dirty="0"/>
              <a:t> zone</a:t>
            </a:r>
          </a:p>
          <a:p>
            <a:r>
              <a:rPr lang="fr-FR" sz="1800" dirty="0" err="1"/>
              <a:t>Inlet</a:t>
            </a:r>
            <a:r>
              <a:rPr lang="fr-FR" sz="1800" dirty="0"/>
              <a:t> pressure </a:t>
            </a:r>
            <a:r>
              <a:rPr lang="fr-FR" sz="1800" dirty="0" err="1"/>
              <a:t>cont</a:t>
            </a:r>
            <a:r>
              <a:rPr lang="fr-FR" sz="1800" dirty="0"/>
              <a:t>. </a:t>
            </a:r>
            <a:r>
              <a:rPr lang="fr-FR" sz="1800" dirty="0" err="1"/>
              <a:t>duty</a:t>
            </a:r>
            <a:r>
              <a:rPr lang="fr-FR" sz="1800" dirty="0"/>
              <a:t> max. 10 mbar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DD920AA-CFBF-D9E6-9AA7-3F747C665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978861"/>
              </p:ext>
            </p:extLst>
          </p:nvPr>
        </p:nvGraphicFramePr>
        <p:xfrm>
          <a:off x="465423" y="1999019"/>
          <a:ext cx="7823676" cy="4119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F1C88C4-182A-0E5B-5E14-4FCBB6842A8A}"/>
              </a:ext>
            </a:extLst>
          </p:cNvPr>
          <p:cNvSpPr txBox="1"/>
          <p:nvPr/>
        </p:nvSpPr>
        <p:spPr>
          <a:xfrm>
            <a:off x="6411224" y="2952751"/>
            <a:ext cx="1116531" cy="47624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fr-F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 55 BI²</a:t>
            </a:r>
          </a:p>
          <a:p>
            <a:r>
              <a:rPr lang="fr-FR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 40 BI FC</a:t>
            </a:r>
            <a:endParaRPr lang="en-US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15A96F-7C6C-86AF-1374-253D4A9F9B9B}"/>
              </a:ext>
            </a:extLst>
          </p:cNvPr>
          <p:cNvSpPr/>
          <p:nvPr/>
        </p:nvSpPr>
        <p:spPr>
          <a:xfrm>
            <a:off x="4990994" y="3079630"/>
            <a:ext cx="1211398" cy="116456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21F32FA-186A-735C-B725-525C9D4E22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913660"/>
              </p:ext>
            </p:extLst>
          </p:nvPr>
        </p:nvGraphicFramePr>
        <p:xfrm>
          <a:off x="8120386" y="2620496"/>
          <a:ext cx="3914476" cy="19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132">
                  <a:extLst>
                    <a:ext uri="{9D8B030D-6E8A-4147-A177-3AD203B41FA5}">
                      <a16:colId xmlns:a16="http://schemas.microsoft.com/office/drawing/2014/main" val="2761832175"/>
                    </a:ext>
                  </a:extLst>
                </a:gridCol>
                <a:gridCol w="672860">
                  <a:extLst>
                    <a:ext uri="{9D8B030D-6E8A-4147-A177-3AD203B41FA5}">
                      <a16:colId xmlns:a16="http://schemas.microsoft.com/office/drawing/2014/main" val="3053581949"/>
                    </a:ext>
                  </a:extLst>
                </a:gridCol>
                <a:gridCol w="1009291">
                  <a:extLst>
                    <a:ext uri="{9D8B030D-6E8A-4147-A177-3AD203B41FA5}">
                      <a16:colId xmlns:a16="http://schemas.microsoft.com/office/drawing/2014/main" val="1832044049"/>
                    </a:ext>
                  </a:extLst>
                </a:gridCol>
                <a:gridCol w="1395193">
                  <a:extLst>
                    <a:ext uri="{9D8B030D-6E8A-4147-A177-3AD203B41FA5}">
                      <a16:colId xmlns:a16="http://schemas.microsoft.com/office/drawing/2014/main" val="3849711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Rpm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Typical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Pump</a:t>
                      </a:r>
                      <a:r>
                        <a:rPr lang="fr-FR" sz="1200" dirty="0"/>
                        <a:t> speed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3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m3/h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51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err="1"/>
                        <a:t>Rated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7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12732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5388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3B74-B3C9-4520-A20C-6AA3374A65E6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17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Pumping</a:t>
            </a:r>
            <a:r>
              <a:rPr lang="fr-FR" dirty="0"/>
              <a:t> speed performance sizes 40/55 PFPE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FE1BEE-BB23-4533-ACDE-691EFAF73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154" y="1600200"/>
            <a:ext cx="4599472" cy="884671"/>
          </a:xfrm>
        </p:spPr>
        <p:txBody>
          <a:bodyPr/>
          <a:lstStyle/>
          <a:p>
            <a:r>
              <a:rPr lang="fr-FR" dirty="0" err="1"/>
              <a:t>Similar</a:t>
            </a:r>
            <a:r>
              <a:rPr lang="fr-FR" dirty="0"/>
              <a:t> </a:t>
            </a:r>
            <a:r>
              <a:rPr lang="fr-FR" dirty="0" err="1"/>
              <a:t>pumping</a:t>
            </a:r>
            <a:r>
              <a:rPr lang="fr-FR" dirty="0"/>
              <a:t> speed </a:t>
            </a:r>
            <a:r>
              <a:rPr lang="fr-FR" dirty="0" err="1"/>
              <a:t>curve</a:t>
            </a:r>
            <a:r>
              <a:rPr lang="fr-FR" dirty="0"/>
              <a:t> as </a:t>
            </a:r>
            <a:r>
              <a:rPr lang="fr-FR" dirty="0" err="1"/>
              <a:t>today</a:t>
            </a:r>
            <a:endParaRPr lang="fr-FR" dirty="0"/>
          </a:p>
          <a:p>
            <a:r>
              <a:rPr lang="fr-FR" sz="1800" dirty="0" err="1"/>
              <a:t>Inlet</a:t>
            </a:r>
            <a:r>
              <a:rPr lang="fr-FR" sz="1800" dirty="0"/>
              <a:t> pressure </a:t>
            </a:r>
            <a:r>
              <a:rPr lang="fr-FR" sz="1800" dirty="0" err="1"/>
              <a:t>cont</a:t>
            </a:r>
            <a:r>
              <a:rPr lang="fr-FR" sz="1800" dirty="0"/>
              <a:t>. </a:t>
            </a:r>
            <a:r>
              <a:rPr lang="fr-FR" sz="1800" dirty="0" err="1"/>
              <a:t>duty</a:t>
            </a:r>
            <a:r>
              <a:rPr lang="fr-FR" sz="1800" dirty="0"/>
              <a:t> max. 10 mbar</a:t>
            </a:r>
            <a:endParaRPr lang="en-US" sz="1800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7BABF9F-DED2-F420-A160-577665756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12321"/>
              </p:ext>
            </p:extLst>
          </p:nvPr>
        </p:nvGraphicFramePr>
        <p:xfrm>
          <a:off x="708779" y="1864562"/>
          <a:ext cx="7635808" cy="4175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24A8EFE-1470-2DBC-F66A-CB86E81F6ADF}"/>
              </a:ext>
            </a:extLst>
          </p:cNvPr>
          <p:cNvSpPr txBox="1"/>
          <p:nvPr/>
        </p:nvSpPr>
        <p:spPr>
          <a:xfrm>
            <a:off x="6549900" y="2761452"/>
            <a:ext cx="1116531" cy="47624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fr-F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 55 BI²</a:t>
            </a:r>
          </a:p>
          <a:p>
            <a:r>
              <a:rPr lang="fr-FR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 40 BI FC</a:t>
            </a:r>
            <a:endParaRPr lang="en-US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EFF827-0B6F-F402-356E-5509C795CEDC}"/>
              </a:ext>
            </a:extLst>
          </p:cNvPr>
          <p:cNvSpPr/>
          <p:nvPr/>
        </p:nvSpPr>
        <p:spPr>
          <a:xfrm>
            <a:off x="5133626" y="2620496"/>
            <a:ext cx="1146404" cy="14080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BE6F070-892F-E49E-1A36-E801CC7AA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03253"/>
              </p:ext>
            </p:extLst>
          </p:nvPr>
        </p:nvGraphicFramePr>
        <p:xfrm>
          <a:off x="8120386" y="2620496"/>
          <a:ext cx="3914476" cy="19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132">
                  <a:extLst>
                    <a:ext uri="{9D8B030D-6E8A-4147-A177-3AD203B41FA5}">
                      <a16:colId xmlns:a16="http://schemas.microsoft.com/office/drawing/2014/main" val="2761832175"/>
                    </a:ext>
                  </a:extLst>
                </a:gridCol>
                <a:gridCol w="672860">
                  <a:extLst>
                    <a:ext uri="{9D8B030D-6E8A-4147-A177-3AD203B41FA5}">
                      <a16:colId xmlns:a16="http://schemas.microsoft.com/office/drawing/2014/main" val="3053581949"/>
                    </a:ext>
                  </a:extLst>
                </a:gridCol>
                <a:gridCol w="1009291">
                  <a:extLst>
                    <a:ext uri="{9D8B030D-6E8A-4147-A177-3AD203B41FA5}">
                      <a16:colId xmlns:a16="http://schemas.microsoft.com/office/drawing/2014/main" val="1832044049"/>
                    </a:ext>
                  </a:extLst>
                </a:gridCol>
                <a:gridCol w="1395193">
                  <a:extLst>
                    <a:ext uri="{9D8B030D-6E8A-4147-A177-3AD203B41FA5}">
                      <a16:colId xmlns:a16="http://schemas.microsoft.com/office/drawing/2014/main" val="3849711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Speed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Rpm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/>
                        <a:t>Typical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Pump</a:t>
                      </a:r>
                      <a:r>
                        <a:rPr lang="fr-FR" sz="1200" dirty="0"/>
                        <a:t> speed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3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m3/h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35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51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 err="1"/>
                        <a:t>Rated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7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12732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5091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83B74-B3C9-4520-A20C-6AA3374A65E6}" type="datetime1">
              <a:rPr lang="en-GB" smtClean="0"/>
              <a:t>29/10/2026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18</a:t>
            </a:fld>
            <a:r>
              <a:rPr lang="en-US"/>
              <a:t>             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Power </a:t>
            </a:r>
            <a:r>
              <a:rPr lang="fr-FR" err="1"/>
              <a:t>consumption</a:t>
            </a:r>
            <a:r>
              <a:rPr lang="fr-FR"/>
              <a:t> sizes 40/55 resp. 65/70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SOGEVAC SV / BI²</a:t>
            </a:r>
          </a:p>
        </p:txBody>
      </p:sp>
      <p:graphicFrame>
        <p:nvGraphicFramePr>
          <p:cNvPr id="14" name="Graphique 1">
            <a:extLst>
              <a:ext uri="{FF2B5EF4-FFF2-40B4-BE49-F238E27FC236}">
                <a16:creationId xmlns:a16="http://schemas.microsoft.com/office/drawing/2014/main" id="{EA88CA9A-1778-260D-F0AE-2BE6D0D73876}"/>
              </a:ext>
            </a:extLst>
          </p:cNvPr>
          <p:cNvGraphicFramePr>
            <a:graphicFrameLocks noGrp="1"/>
          </p:cNvGraphicFramePr>
          <p:nvPr/>
        </p:nvGraphicFramePr>
        <p:xfrm>
          <a:off x="708779" y="1670873"/>
          <a:ext cx="7401014" cy="4455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463E287-CF2F-F5F0-F6B8-3CA938EE380E}"/>
              </a:ext>
            </a:extLst>
          </p:cNvPr>
          <p:cNvGraphicFramePr>
            <a:graphicFrameLocks noGrp="1"/>
          </p:cNvGraphicFramePr>
          <p:nvPr/>
        </p:nvGraphicFramePr>
        <p:xfrm>
          <a:off x="7810349" y="1830047"/>
          <a:ext cx="405709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74">
                  <a:extLst>
                    <a:ext uri="{9D8B030D-6E8A-4147-A177-3AD203B41FA5}">
                      <a16:colId xmlns:a16="http://schemas.microsoft.com/office/drawing/2014/main" val="3801853786"/>
                    </a:ext>
                  </a:extLst>
                </a:gridCol>
                <a:gridCol w="814527">
                  <a:extLst>
                    <a:ext uri="{9D8B030D-6E8A-4147-A177-3AD203B41FA5}">
                      <a16:colId xmlns:a16="http://schemas.microsoft.com/office/drawing/2014/main" val="3892900611"/>
                    </a:ext>
                  </a:extLst>
                </a:gridCol>
                <a:gridCol w="816746">
                  <a:extLst>
                    <a:ext uri="{9D8B030D-6E8A-4147-A177-3AD203B41FA5}">
                      <a16:colId xmlns:a16="http://schemas.microsoft.com/office/drawing/2014/main" val="1474525939"/>
                    </a:ext>
                  </a:extLst>
                </a:gridCol>
                <a:gridCol w="1411549">
                  <a:extLst>
                    <a:ext uri="{9D8B030D-6E8A-4147-A177-3AD203B41FA5}">
                      <a16:colId xmlns:a16="http://schemas.microsoft.com/office/drawing/2014/main" val="690716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/>
                        <a:t>Power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SV40 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SV55 BI²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err="1"/>
                        <a:t>Difference</a:t>
                      </a:r>
                      <a:endParaRPr lang="fr-FR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9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/>
                        <a:t>1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- 120 W / - 20 %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1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/>
                        <a:t>2,5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- 130 W / - 20 %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0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/>
                        <a:t>10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- 180 W / - 24 %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91917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BD205EE-D1DB-CA95-4A18-1ED0FE24C67C}"/>
              </a:ext>
            </a:extLst>
          </p:cNvPr>
          <p:cNvSpPr txBox="1"/>
          <p:nvPr/>
        </p:nvSpPr>
        <p:spPr>
          <a:xfrm>
            <a:off x="7810349" y="5095877"/>
            <a:ext cx="36728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Reduced </a:t>
            </a:r>
            <a:r>
              <a:rPr lang="en-US" sz="1600" dirty="0" err="1"/>
              <a:t>CoO</a:t>
            </a:r>
            <a:r>
              <a:rPr lang="en-US" sz="1600" dirty="0"/>
              <a:t> &amp; CO</a:t>
            </a:r>
            <a:r>
              <a:rPr lang="en-US" sz="1600" baseline="-25000" dirty="0"/>
              <a:t>2</a:t>
            </a:r>
            <a:r>
              <a:rPr lang="en-US" sz="1600" dirty="0"/>
              <a:t> footprint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Inrush current &lt; 7 A! No breaker tripping when pump in energized</a:t>
            </a:r>
            <a:endParaRPr lang="fr-FR" sz="1600" dirty="0"/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D5D835CE-8A94-1D57-8810-8F6B7C74D70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2652" y="5965949"/>
            <a:ext cx="754312" cy="7534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E0730C9-6BDE-B6E8-FE2F-000192F024B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7953" y="5788389"/>
            <a:ext cx="1058604" cy="1057336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B409967E-D621-11DF-9E2B-12BA43AD7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3830"/>
              </p:ext>
            </p:extLst>
          </p:nvPr>
        </p:nvGraphicFramePr>
        <p:xfrm>
          <a:off x="7810349" y="3429000"/>
          <a:ext cx="405709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74">
                  <a:extLst>
                    <a:ext uri="{9D8B030D-6E8A-4147-A177-3AD203B41FA5}">
                      <a16:colId xmlns:a16="http://schemas.microsoft.com/office/drawing/2014/main" val="3801853786"/>
                    </a:ext>
                  </a:extLst>
                </a:gridCol>
                <a:gridCol w="814527">
                  <a:extLst>
                    <a:ext uri="{9D8B030D-6E8A-4147-A177-3AD203B41FA5}">
                      <a16:colId xmlns:a16="http://schemas.microsoft.com/office/drawing/2014/main" val="3892900611"/>
                    </a:ext>
                  </a:extLst>
                </a:gridCol>
                <a:gridCol w="816746">
                  <a:extLst>
                    <a:ext uri="{9D8B030D-6E8A-4147-A177-3AD203B41FA5}">
                      <a16:colId xmlns:a16="http://schemas.microsoft.com/office/drawing/2014/main" val="1474525939"/>
                    </a:ext>
                  </a:extLst>
                </a:gridCol>
                <a:gridCol w="1411549">
                  <a:extLst>
                    <a:ext uri="{9D8B030D-6E8A-4147-A177-3AD203B41FA5}">
                      <a16:colId xmlns:a16="http://schemas.microsoft.com/office/drawing/2014/main" val="690716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/>
                        <a:t>Power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SV65 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/>
                        <a:t>SV70 BI²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err="1"/>
                        <a:t>Difference</a:t>
                      </a:r>
                      <a:endParaRPr lang="fr-FR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9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/>
                        <a:t>1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- 300 W / - 39 %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1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/>
                        <a:t>2,5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- 310 W / - 38 %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0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/>
                        <a:t>10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- 330 W / - 35 %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9191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C645779-3A43-F477-3740-6E3EBDA47392}"/>
              </a:ext>
            </a:extLst>
          </p:cNvPr>
          <p:cNvGraphicFramePr>
            <a:graphicFrameLocks noGrp="1"/>
          </p:cNvGraphicFramePr>
          <p:nvPr/>
        </p:nvGraphicFramePr>
        <p:xfrm>
          <a:off x="7801753" y="244596"/>
          <a:ext cx="405709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74">
                  <a:extLst>
                    <a:ext uri="{9D8B030D-6E8A-4147-A177-3AD203B41FA5}">
                      <a16:colId xmlns:a16="http://schemas.microsoft.com/office/drawing/2014/main" val="3801853786"/>
                    </a:ext>
                  </a:extLst>
                </a:gridCol>
                <a:gridCol w="814527">
                  <a:extLst>
                    <a:ext uri="{9D8B030D-6E8A-4147-A177-3AD203B41FA5}">
                      <a16:colId xmlns:a16="http://schemas.microsoft.com/office/drawing/2014/main" val="3892900611"/>
                    </a:ext>
                  </a:extLst>
                </a:gridCol>
                <a:gridCol w="816746">
                  <a:extLst>
                    <a:ext uri="{9D8B030D-6E8A-4147-A177-3AD203B41FA5}">
                      <a16:colId xmlns:a16="http://schemas.microsoft.com/office/drawing/2014/main" val="1474525939"/>
                    </a:ext>
                  </a:extLst>
                </a:gridCol>
                <a:gridCol w="1411549">
                  <a:extLst>
                    <a:ext uri="{9D8B030D-6E8A-4147-A177-3AD203B41FA5}">
                      <a16:colId xmlns:a16="http://schemas.microsoft.com/office/drawing/2014/main" val="690716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Power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SV28 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SV55 BI²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err="1"/>
                        <a:t>Difference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9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1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- 110 W / - 18 %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1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2,5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- 130 W / - 20 %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0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10 mbar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- 130 W / - 18 %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9191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0595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7F3E0-CAA9-430D-83E1-1E0CECF8F3C1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19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Line </a:t>
            </a:r>
            <a:r>
              <a:rPr lang="fr-FR" dirty="0" err="1"/>
              <a:t>current</a:t>
            </a:r>
            <a:r>
              <a:rPr lang="fr-FR" dirty="0"/>
              <a:t> &amp; Power </a:t>
            </a:r>
            <a:r>
              <a:rPr lang="fr-FR" dirty="0" err="1"/>
              <a:t>consumption</a:t>
            </a:r>
            <a:r>
              <a:rPr lang="fr-FR" dirty="0"/>
              <a:t> at 2,5 mbar – LVO702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772E4CF2-12EE-184B-4BF4-C10488F89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516551"/>
              </p:ext>
            </p:extLst>
          </p:nvPr>
        </p:nvGraphicFramePr>
        <p:xfrm>
          <a:off x="604007" y="1720410"/>
          <a:ext cx="5301843" cy="1656080"/>
        </p:xfrm>
        <a:graphic>
          <a:graphicData uri="http://schemas.openxmlformats.org/drawingml/2006/table">
            <a:tbl>
              <a:tblPr firstRow="1" bandRow="1"/>
              <a:tblGrid>
                <a:gridCol w="922789">
                  <a:extLst>
                    <a:ext uri="{9D8B030D-6E8A-4147-A177-3AD203B41FA5}">
                      <a16:colId xmlns:a16="http://schemas.microsoft.com/office/drawing/2014/main" val="3120012876"/>
                    </a:ext>
                  </a:extLst>
                </a:gridCol>
                <a:gridCol w="1493241">
                  <a:extLst>
                    <a:ext uri="{9D8B030D-6E8A-4147-A177-3AD203B41FA5}">
                      <a16:colId xmlns:a16="http://schemas.microsoft.com/office/drawing/2014/main" val="174360777"/>
                    </a:ext>
                  </a:extLst>
                </a:gridCol>
                <a:gridCol w="1476462">
                  <a:extLst>
                    <a:ext uri="{9D8B030D-6E8A-4147-A177-3AD203B41FA5}">
                      <a16:colId xmlns:a16="http://schemas.microsoft.com/office/drawing/2014/main" val="2650166854"/>
                    </a:ext>
                  </a:extLst>
                </a:gridCol>
                <a:gridCol w="1409351">
                  <a:extLst>
                    <a:ext uri="{9D8B030D-6E8A-4147-A177-3AD203B41FA5}">
                      <a16:colId xmlns:a16="http://schemas.microsoft.com/office/drawing/2014/main" val="23780435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Pump</a:t>
                      </a: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Size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Line </a:t>
                      </a:r>
                      <a:r>
                        <a:rPr lang="fr-FR" dirty="0" err="1"/>
                        <a:t>Current</a:t>
                      </a:r>
                      <a:r>
                        <a:rPr lang="fr-FR" dirty="0"/>
                        <a:t> </a:t>
                      </a:r>
                      <a:br>
                        <a:rPr lang="fr-FR" dirty="0"/>
                      </a:br>
                      <a:r>
                        <a:rPr lang="fr-FR" dirty="0"/>
                        <a:t>SV BI</a:t>
                      </a:r>
                      <a:br>
                        <a:rPr lang="fr-FR" dirty="0"/>
                      </a:br>
                      <a:r>
                        <a:rPr lang="fr-FR" dirty="0"/>
                        <a:t>[A]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Line </a:t>
                      </a:r>
                      <a:r>
                        <a:rPr lang="fr-FR" dirty="0" err="1">
                          <a:solidFill>
                            <a:srgbClr val="00B050"/>
                          </a:solidFill>
                        </a:rPr>
                        <a:t>Current</a:t>
                      </a: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 SV BI² </a:t>
                      </a:r>
                      <a:br>
                        <a:rPr lang="fr-FR" dirty="0">
                          <a:solidFill>
                            <a:srgbClr val="00B050"/>
                          </a:solidFill>
                        </a:rPr>
                      </a:br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[A]</a:t>
                      </a:r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/>
                        <a:t>Difference</a:t>
                      </a:r>
                      <a:br>
                        <a:rPr lang="fr-FR" dirty="0"/>
                      </a:br>
                      <a:r>
                        <a:rPr lang="fr-FR" dirty="0"/>
                        <a:t>%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2311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600" b="0" dirty="0">
                          <a:latin typeface="+mn-lt"/>
                        </a:rPr>
                        <a:t>40 / 55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latin typeface="+mn-lt"/>
                        </a:rPr>
                        <a:t>4,6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rgbClr val="00B050"/>
                          </a:solidFill>
                          <a:latin typeface="+mn-lt"/>
                        </a:rPr>
                        <a:t>2,3</a:t>
                      </a:r>
                      <a:endParaRPr lang="en-US" sz="1600" b="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latin typeface="+mn-lt"/>
                        </a:rPr>
                        <a:t>- 50%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13482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fr-FR" sz="1600" b="0" dirty="0">
                          <a:latin typeface="+mn-lt"/>
                        </a:rPr>
                        <a:t>65 / 70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latin typeface="+mn-lt"/>
                        </a:rPr>
                        <a:t>6,0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solidFill>
                            <a:srgbClr val="00B050"/>
                          </a:solidFill>
                          <a:latin typeface="+mn-lt"/>
                        </a:rPr>
                        <a:t>2,3</a:t>
                      </a:r>
                      <a:endParaRPr lang="en-US" sz="1600" b="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latin typeface="+mn-lt"/>
                        </a:rPr>
                        <a:t>- 62%</a:t>
                      </a:r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CBDB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771924"/>
                  </a:ext>
                </a:extLst>
              </a:tr>
            </a:tbl>
          </a:graphicData>
        </a:graphic>
      </p:graphicFrame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770B2F7-9367-BE66-100A-083F396B0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191" y="3686175"/>
            <a:ext cx="10222662" cy="1647825"/>
          </a:xfrm>
        </p:spPr>
        <p:txBody>
          <a:bodyPr/>
          <a:lstStyle/>
          <a:p>
            <a:r>
              <a:rPr lang="en-US" dirty="0"/>
              <a:t>Reduced current &amp; power consumption at 2,5 mbar thanks to active power factor compensation</a:t>
            </a:r>
          </a:p>
          <a:p>
            <a:r>
              <a:rPr lang="en-US" dirty="0"/>
              <a:t>Benchmark, even for dry pumps</a:t>
            </a:r>
          </a:p>
          <a:p>
            <a:r>
              <a:rPr lang="en-US" dirty="0"/>
              <a:t>Reduced </a:t>
            </a:r>
            <a:r>
              <a:rPr lang="en-US" dirty="0" err="1"/>
              <a:t>CoO</a:t>
            </a:r>
            <a:endParaRPr lang="en-US" dirty="0"/>
          </a:p>
          <a:p>
            <a:r>
              <a:rPr lang="en-US" dirty="0"/>
              <a:t>Same power savings for air conditioning units</a:t>
            </a:r>
          </a:p>
          <a:p>
            <a:endParaRPr lang="en-US" dirty="0"/>
          </a:p>
          <a:p>
            <a:r>
              <a:rPr lang="en-US" dirty="0"/>
              <a:t>Inrush current &lt; 7 A !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2CB71F-48CB-77A1-9037-29F03BFE7F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047" y="4217599"/>
            <a:ext cx="1058604" cy="1057336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74E7481-F181-30EE-750D-9C92E41422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779" y="3616976"/>
            <a:ext cx="754312" cy="7534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972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7F3E0-CAA9-430D-83E1-1E0CECF8F3C1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20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</a:t>
            </a:r>
            <a:r>
              <a:rPr lang="fr-FR" baseline="-25000" dirty="0"/>
              <a:t>2</a:t>
            </a:r>
            <a:r>
              <a:rPr lang="fr-FR" dirty="0"/>
              <a:t>e </a:t>
            </a:r>
            <a:r>
              <a:rPr lang="fr-FR" dirty="0" err="1"/>
              <a:t>footprint</a:t>
            </a:r>
            <a:endParaRPr lang="fr-F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2CB71F-48CB-77A1-9037-29F03BFE7F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186" y="4558258"/>
            <a:ext cx="1058604" cy="1057336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74E7481-F181-30EE-750D-9C92E41422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918" y="3957635"/>
            <a:ext cx="754312" cy="753409"/>
          </a:xfrm>
          <a:prstGeom prst="rect">
            <a:avLst/>
          </a:prstGeom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0D23B39-BCDD-89DF-926A-C7922C324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972" y="1783133"/>
            <a:ext cx="531495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95814D9-93DC-4A60-36E2-A86BD12E81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845008"/>
              </p:ext>
            </p:extLst>
          </p:nvPr>
        </p:nvGraphicFramePr>
        <p:xfrm>
          <a:off x="8870831" y="3469058"/>
          <a:ext cx="2612390" cy="381000"/>
        </p:xfrm>
        <a:graphic>
          <a:graphicData uri="http://schemas.openxmlformats.org/drawingml/2006/table">
            <a:tbl>
              <a:tblPr firstRow="1" firstCol="1" bandRow="1"/>
              <a:tblGrid>
                <a:gridCol w="2162175">
                  <a:extLst>
                    <a:ext uri="{9D8B030D-6E8A-4147-A177-3AD203B41FA5}">
                      <a16:colId xmlns:a16="http://schemas.microsoft.com/office/drawing/2014/main" val="1702816158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35890641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r"/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Electricity Low grid (kgCO2e/kWh)</a:t>
                      </a:r>
                      <a:endParaRPr lang="fr-FR" sz="1100">
                        <a:effectLst/>
                        <a:highlight>
                          <a:srgbClr val="DDEBF7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highlight>
                            <a:srgbClr val="FFFE72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0,1</a:t>
                      </a:r>
                      <a:endParaRPr lang="fr-FR" sz="1100">
                        <a:effectLst/>
                        <a:highlight>
                          <a:srgbClr val="FFFE72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1883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/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highlight>
                            <a:srgbClr val="DDEBF7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Electricity High grid (kgCO2e/kWh)</a:t>
                      </a:r>
                      <a:endParaRPr lang="fr-FR" sz="1100">
                        <a:effectLst/>
                        <a:highlight>
                          <a:srgbClr val="DDEBF7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highlight>
                            <a:srgbClr val="FFFE72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0,8</a:t>
                      </a:r>
                      <a:endParaRPr lang="fr-FR" sz="1100" dirty="0">
                        <a:effectLst/>
                        <a:highlight>
                          <a:srgbClr val="FFFE72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2982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7A61BD79-6E1C-4E2E-C034-7C60B451B08F}"/>
              </a:ext>
            </a:extLst>
          </p:cNvPr>
          <p:cNvSpPr txBox="1"/>
          <p:nvPr/>
        </p:nvSpPr>
        <p:spPr>
          <a:xfrm>
            <a:off x="179294" y="2161024"/>
            <a:ext cx="32376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Reduced CO</a:t>
            </a:r>
            <a:r>
              <a:rPr lang="en-US" sz="1600" baseline="-25000" dirty="0"/>
              <a:t>2</a:t>
            </a:r>
            <a:r>
              <a:rPr lang="en-US" sz="1600" dirty="0"/>
              <a:t>e footprint thanks 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Lightweight construction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Local suppliers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 energy consumption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100 % renewable electricity in Valence factory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29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9BD8C-6877-403E-A8DD-968DD1786A5E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21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Performance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B3BB6B-6E47-6ED4-6E54-06830F46F17F}"/>
              </a:ext>
            </a:extLst>
          </p:cNvPr>
          <p:cNvSpPr txBox="1"/>
          <p:nvPr/>
        </p:nvSpPr>
        <p:spPr>
          <a:xfrm>
            <a:off x="615762" y="1583604"/>
            <a:ext cx="6096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Performance comparison SOGEVAC BI vs BI²: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same vacuum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lower power consumption</a:t>
            </a:r>
            <a:endParaRPr lang="fr-FR" sz="1600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1CDEADC-55AB-9A62-0105-EBB1EA3D4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42861"/>
              </p:ext>
            </p:extLst>
          </p:nvPr>
        </p:nvGraphicFramePr>
        <p:xfrm>
          <a:off x="708779" y="2573283"/>
          <a:ext cx="9071716" cy="3400425"/>
        </p:xfrm>
        <a:graphic>
          <a:graphicData uri="http://schemas.openxmlformats.org/drawingml/2006/table">
            <a:tbl>
              <a:tblPr/>
              <a:tblGrid>
                <a:gridCol w="3409526">
                  <a:extLst>
                    <a:ext uri="{9D8B030D-6E8A-4147-A177-3AD203B41FA5}">
                      <a16:colId xmlns:a16="http://schemas.microsoft.com/office/drawing/2014/main" val="3688954768"/>
                    </a:ext>
                  </a:extLst>
                </a:gridCol>
                <a:gridCol w="641195">
                  <a:extLst>
                    <a:ext uri="{9D8B030D-6E8A-4147-A177-3AD203B41FA5}">
                      <a16:colId xmlns:a16="http://schemas.microsoft.com/office/drawing/2014/main" val="2460575245"/>
                    </a:ext>
                  </a:extLst>
                </a:gridCol>
                <a:gridCol w="637802">
                  <a:extLst>
                    <a:ext uri="{9D8B030D-6E8A-4147-A177-3AD203B41FA5}">
                      <a16:colId xmlns:a16="http://schemas.microsoft.com/office/drawing/2014/main" val="1525722454"/>
                    </a:ext>
                  </a:extLst>
                </a:gridCol>
                <a:gridCol w="909207">
                  <a:extLst>
                    <a:ext uri="{9D8B030D-6E8A-4147-A177-3AD203B41FA5}">
                      <a16:colId xmlns:a16="http://schemas.microsoft.com/office/drawing/2014/main" val="3455223688"/>
                    </a:ext>
                  </a:extLst>
                </a:gridCol>
                <a:gridCol w="909207">
                  <a:extLst>
                    <a:ext uri="{9D8B030D-6E8A-4147-A177-3AD203B41FA5}">
                      <a16:colId xmlns:a16="http://schemas.microsoft.com/office/drawing/2014/main" val="1311998553"/>
                    </a:ext>
                  </a:extLst>
                </a:gridCol>
                <a:gridCol w="198096">
                  <a:extLst>
                    <a:ext uri="{9D8B030D-6E8A-4147-A177-3AD203B41FA5}">
                      <a16:colId xmlns:a16="http://schemas.microsoft.com/office/drawing/2014/main" val="3006077595"/>
                    </a:ext>
                  </a:extLst>
                </a:gridCol>
                <a:gridCol w="1111623">
                  <a:extLst>
                    <a:ext uri="{9D8B030D-6E8A-4147-A177-3AD203B41FA5}">
                      <a16:colId xmlns:a16="http://schemas.microsoft.com/office/drawing/2014/main" val="3673717122"/>
                    </a:ext>
                  </a:extLst>
                </a:gridCol>
                <a:gridCol w="1255060">
                  <a:extLst>
                    <a:ext uri="{9D8B030D-6E8A-4147-A177-3AD203B41FA5}">
                      <a16:colId xmlns:a16="http://schemas.microsoft.com/office/drawing/2014/main" val="411639538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Description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Unit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SV28 BI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SV40 BI 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SV55 BI²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 65 BI FC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SV70 BI²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13809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Volumetric flow rate 50 Hz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m³/h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5488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Volumetric flow rate 60 Hz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m³/h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9478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Effective pumping speed 50 Hz  at 2 mbar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m³/h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&gt;40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&gt;50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9009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Effective pumping speed 60 Hz  at 2 mbar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m³/h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&gt;40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&gt;50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48044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Ultimate total pressure without gas ballast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mbar(a)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448724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Ultimate total pressure with open gas ballast  std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mbar(a)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32648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Water vapor tolerance gas ballast  std 50 Hz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mbar(a)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71049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Water vapor tolerance gas ballast  std 60 Hz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mbar(a)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9031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Water vapor capacity gas ballast  std 50 Hz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l/h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8944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Water vapor capacity gas ballast  std 60 Hz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l/h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9505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Nominal motor power 50 Hz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kW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0,55 / 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63519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Nominal motor power 60 Hz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kW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0,66 / 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23044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Mean sound pressure level at 1 m distance 50 Hz  1ph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dB(A)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9484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Mean sound pressure level at 1 m distance 60 Hz  1ph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dB(A)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44783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Rotor speed 50 Hz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rpm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5881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Rotor speed 60 Hz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rpm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95112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Oil capacity (min-max)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37275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Weight Net mass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kg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00065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Weight Total shipping mass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kg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95272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KF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KF / 40 KF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KF / 40 KF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 KF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KF / 40 KF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829389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263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9BD8C-6877-403E-A8DD-968DD1786A5E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22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Limitations &amp; standards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B3BB6B-6E47-6ED4-6E54-06830F46F17F}"/>
              </a:ext>
            </a:extLst>
          </p:cNvPr>
          <p:cNvSpPr txBox="1"/>
          <p:nvPr/>
        </p:nvSpPr>
        <p:spPr>
          <a:xfrm>
            <a:off x="615762" y="1583604"/>
            <a:ext cx="609600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Same as present pumps, operation up 3000 m w/o 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dirty="0"/>
              <a:t>Standards &amp; immunities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Same as present pumps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UL/EN 61010-1 compliance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EMC Class 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Leakage current &lt; 1,2 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Etc.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15CE775-F3F9-DA18-31B7-C448702CB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279084"/>
              </p:ext>
            </p:extLst>
          </p:nvPr>
        </p:nvGraphicFramePr>
        <p:xfrm>
          <a:off x="708779" y="2332054"/>
          <a:ext cx="6591300" cy="1438275"/>
        </p:xfrm>
        <a:graphic>
          <a:graphicData uri="http://schemas.openxmlformats.org/drawingml/2006/table">
            <a:tbl>
              <a:tblPr/>
              <a:tblGrid>
                <a:gridCol w="2933700">
                  <a:extLst>
                    <a:ext uri="{9D8B030D-6E8A-4147-A177-3AD203B41FA5}">
                      <a16:colId xmlns:a16="http://schemas.microsoft.com/office/drawing/2014/main" val="35261150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0160346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3750178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8818647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273116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0527384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59797655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SV28 BI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SV40 BI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SV55 BI²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SV65 BI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SV70 BI²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79024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Maximum inlet pressure for continuous operation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mbar (abs)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845108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Maximum ambient temperature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°C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25538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Minimum ambient temperature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°C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48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Maximum gas inlet temperature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°C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61352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Minimum gas inlet temperature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°C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65965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Maximum exhaust line pressure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mbar (rel)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0659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Minimum exhaust line pressure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mbar (rel)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6528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0061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79419-62E3-442E-93AC-89F991266264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23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List of </a:t>
            </a:r>
            <a:r>
              <a:rPr lang="fr-FR" dirty="0" err="1"/>
              <a:t>carried</a:t>
            </a:r>
            <a:r>
              <a:rPr lang="fr-FR"/>
              <a:t>-out Tests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AF102C5-B4B5-3249-2B3F-E89D035F35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049059"/>
              </p:ext>
            </p:extLst>
          </p:nvPr>
        </p:nvGraphicFramePr>
        <p:xfrm>
          <a:off x="708779" y="1600200"/>
          <a:ext cx="4521800" cy="4393692"/>
        </p:xfrm>
        <a:graphic>
          <a:graphicData uri="http://schemas.openxmlformats.org/drawingml/2006/table">
            <a:tbl>
              <a:tblPr firstRow="1" firstCol="1" bandRow="1"/>
              <a:tblGrid>
                <a:gridCol w="916649">
                  <a:extLst>
                    <a:ext uri="{9D8B030D-6E8A-4147-A177-3AD203B41FA5}">
                      <a16:colId xmlns:a16="http://schemas.microsoft.com/office/drawing/2014/main" val="4264278606"/>
                    </a:ext>
                  </a:extLst>
                </a:gridCol>
                <a:gridCol w="3605151">
                  <a:extLst>
                    <a:ext uri="{9D8B030D-6E8A-4147-A177-3AD203B41FA5}">
                      <a16:colId xmlns:a16="http://schemas.microsoft.com/office/drawing/2014/main" val="2818365727"/>
                    </a:ext>
                  </a:extLst>
                </a:gridCol>
              </a:tblGrid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fr-FR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Category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fr-FR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Test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862898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fr-FR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Performance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Pumping speed in f(inlet pressure)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480507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Electrical power &amp; current in f(inlet pressure)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901697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Temperature in f(inlet pressure)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0880235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Noise level at ult pressure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093590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Vibration level at inlet flange x/ y/ z displacement / speed / acceleration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087101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Cold start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956674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Pump down from atm to ult. pressure on a volume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589878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ICPMS gas gulps (valve switching / dead volumes)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139593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Inrush current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764872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OCO and exhaust filter backpressure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980885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Etc.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540883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521019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Compliance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Stability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230599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EN/UL 61010-1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Mechanical resistance, moving &amp; lifting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424104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Blocked exhaust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6543540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overspeed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4228840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Reverse rotation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805515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Blocked pump start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1913202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Blocking pump in operation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878798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Blocked cooling behavior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476346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EMC Radiated / Conducted Class B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664051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fr-FR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Immunities / Leakage current &lt; 3.5 mA @ 264 V, 60 Hz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223126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fr-FR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Packaging (ISTA 3B &amp; internal tests)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56288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Etc.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4500942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587633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Reliability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HALT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7779871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Components qualification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4801506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Long duration tests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7036954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Oil loss monitoring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684657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Oil quality monitoring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934434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Etc.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866687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0737328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Maintenance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Ease of oil draining &amp; remaining oil volume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596961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Ease of exhaust filter changing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623370"/>
                  </a:ext>
                </a:extLst>
              </a:tr>
              <a:tr h="11998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</a:pP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a:t>Etc.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3950" marR="539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71309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EF6CCE7-A372-E0CA-6379-5EEE7388D21C}"/>
              </a:ext>
            </a:extLst>
          </p:cNvPr>
          <p:cNvSpPr txBox="1"/>
          <p:nvPr/>
        </p:nvSpPr>
        <p:spPr>
          <a:xfrm>
            <a:off x="5388659" y="1564481"/>
            <a:ext cx="609456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 avoid that our customers do “unnecessary” test (taking time &amp; money), we list the main topics which are tested from our side</a:t>
            </a:r>
            <a:endParaRPr lang="en-U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Our customers should concentrate on the process resistance, especially on ICPMS processes, which can’t be replicated in our factory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F1412BB4-9FB8-3327-7E06-1555AE8D95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6DC813-AF17-486F-528E-9A30BA28A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609" y="3865561"/>
            <a:ext cx="3268662" cy="24514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099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9BD8C-6877-403E-A8DD-968DD1786A5E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24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Interfaces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F90875D-E88A-2BBA-5AD3-3EA237A11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01" y="1479924"/>
            <a:ext cx="11117846" cy="4320000"/>
          </a:xfrm>
        </p:spPr>
        <p:txBody>
          <a:bodyPr/>
          <a:lstStyle/>
          <a:p>
            <a:pPr marL="0" indent="0" defTabSz="685800">
              <a:buNone/>
            </a:pP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Standardization of:</a:t>
            </a:r>
          </a:p>
          <a:p>
            <a:pPr defTabSz="685800"/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C20 power socket with retention clip</a:t>
            </a:r>
          </a:p>
          <a:p>
            <a:pPr defTabSz="685800"/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Sub-D 9 female for Customer pump control</a:t>
            </a:r>
          </a:p>
          <a:p>
            <a:pPr marL="342900" lvl="1" defTabSz="685800"/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RS485 / Modbus Dedicated address</a:t>
            </a:r>
          </a:p>
          <a:p>
            <a:pPr marL="342900" lvl="1" defTabSz="685800"/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Analog signals (speed, On / Off) 24 V DC or dry switch</a:t>
            </a:r>
          </a:p>
          <a:p>
            <a:pPr defTabSz="685800"/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Sub-D 9 female for Leybold Service </a:t>
            </a:r>
            <a:r>
              <a:rPr lang="en-US" sz="1400" dirty="0" err="1">
                <a:solidFill>
                  <a:srgbClr val="000000"/>
                </a:solidFill>
                <a:cs typeface="Arial" panose="020B0604020202020204" pitchFamily="34" charset="0"/>
              </a:rPr>
              <a:t>Leyassist</a:t>
            </a:r>
            <a:endParaRPr lang="en-US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342900" lvl="1" defTabSz="685800"/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Interface RS485 / Modbus Dedicated address</a:t>
            </a:r>
          </a:p>
          <a:p>
            <a:pPr marL="342900" lvl="1" defTabSz="685800"/>
            <a:r>
              <a:rPr lang="en-US" sz="1400" dirty="0">
                <a:solidFill>
                  <a:srgbClr val="000000"/>
                </a:solidFill>
              </a:rPr>
              <a:t>With plastic red cover</a:t>
            </a:r>
            <a:endParaRPr lang="en-US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defTabSz="685800"/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RJ 45 for LAN &amp; Cloud Genius connectivity &amp; remote assistance</a:t>
            </a:r>
          </a:p>
          <a:p>
            <a:pPr defTabSz="685800"/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On/Off switch</a:t>
            </a:r>
            <a:r>
              <a:rPr lang="en-US" sz="1400" dirty="0">
                <a:solidFill>
                  <a:srgbClr val="000000"/>
                </a:solidFill>
              </a:rPr>
              <a:t> (which can enabled or disabled)</a:t>
            </a:r>
            <a:endParaRPr lang="en-US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 defTabSz="685800">
              <a:buNone/>
            </a:pPr>
            <a:endParaRPr lang="en-US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726631-A546-2619-318F-C625BB0B4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694" y="1622865"/>
            <a:ext cx="5378824" cy="40341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025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 1">
            <a:extLst>
              <a:ext uri="{FF2B5EF4-FFF2-40B4-BE49-F238E27FC236}">
                <a16:creationId xmlns:a16="http://schemas.microsoft.com/office/drawing/2014/main" id="{C747E1A0-B8D9-CD0D-0C60-78B3DD436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862" y="991717"/>
            <a:ext cx="3740917" cy="142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A20B-65C7-43F6-8798-1E29E2149BC9}" type="datetime1">
              <a:rPr lang="en-GB" smtClean="0"/>
              <a:t>29/10/2026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25</a:t>
            </a:fld>
            <a:r>
              <a:rPr lang="en-US"/>
              <a:t>             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Interfaces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SOGEVAC SV 55 / 70 BI²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248E44-6BFF-F56C-9D18-B8CF620C04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9534" y="2468438"/>
            <a:ext cx="987187" cy="12093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AFFD7E-1013-D4E8-B5D3-998DD157C29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9534" y="3845374"/>
            <a:ext cx="1023938" cy="990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D09272-3F77-2FAB-8CBB-7943A069021E}"/>
              </a:ext>
            </a:extLst>
          </p:cNvPr>
          <p:cNvSpPr txBox="1"/>
          <p:nvPr/>
        </p:nvSpPr>
        <p:spPr>
          <a:xfrm>
            <a:off x="8363709" y="1751180"/>
            <a:ext cx="238836" cy="32610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F2BBF0-1559-9453-86A1-859BF88065AB}"/>
              </a:ext>
            </a:extLst>
          </p:cNvPr>
          <p:cNvSpPr txBox="1"/>
          <p:nvPr/>
        </p:nvSpPr>
        <p:spPr>
          <a:xfrm>
            <a:off x="9073165" y="1751180"/>
            <a:ext cx="238836" cy="32610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340019-5A6E-F4B1-ADC0-B9D264D05A07}"/>
              </a:ext>
            </a:extLst>
          </p:cNvPr>
          <p:cNvSpPr txBox="1"/>
          <p:nvPr/>
        </p:nvSpPr>
        <p:spPr>
          <a:xfrm>
            <a:off x="9718067" y="1751180"/>
            <a:ext cx="238836" cy="32610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fr-FR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26681C-4B14-90F1-7EEB-428342B4B64E}"/>
              </a:ext>
            </a:extLst>
          </p:cNvPr>
          <p:cNvSpPr txBox="1"/>
          <p:nvPr/>
        </p:nvSpPr>
        <p:spPr>
          <a:xfrm>
            <a:off x="10281951" y="1751180"/>
            <a:ext cx="238836" cy="32610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0FFCF-828F-48CE-97D6-5A65F0B32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719" y="2637547"/>
            <a:ext cx="943566" cy="9446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1C8204-997D-56E0-D9AF-B7A8DA2CC74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575" y="4725359"/>
            <a:ext cx="994486" cy="994486"/>
          </a:xfrm>
          <a:prstGeom prst="rect">
            <a:avLst/>
          </a:prstGeom>
        </p:spPr>
      </p:pic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0807DF4E-5F83-919F-FE3A-831081279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7061" y="1586310"/>
            <a:ext cx="7335484" cy="4320000"/>
          </a:xfrm>
        </p:spPr>
        <p:txBody>
          <a:bodyPr/>
          <a:lstStyle/>
          <a:p>
            <a:pPr marL="0" indent="0" defTabSz="685800">
              <a:buNone/>
            </a:pPr>
            <a:r>
              <a:rPr 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Standardization of:</a:t>
            </a:r>
            <a:b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</a:br>
            <a:endParaRPr lang="en-US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28600" indent="-228600" defTabSz="6858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Sub-D 9 female for Customer pump control</a:t>
            </a:r>
          </a:p>
          <a:p>
            <a:pPr marL="557213" lvl="1" indent="-214313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RS485 / Modbus Dedicated address</a:t>
            </a:r>
          </a:p>
          <a:p>
            <a:pPr marL="557213" lvl="1" indent="-214313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Same pin out as on present pumps with BlackBox drive</a:t>
            </a:r>
          </a:p>
          <a:p>
            <a:pPr marL="76200" lvl="1" indent="0" defTabSz="685800">
              <a:buNone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or</a:t>
            </a:r>
          </a:p>
          <a:p>
            <a:pPr marL="557213" lvl="1" indent="-214313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Analog signals (speed, On / Off) 24 V DC (Pin 8) &amp; 0 V (Pin 7)</a:t>
            </a:r>
          </a:p>
          <a:p>
            <a:pPr marL="557213" lvl="1" indent="-214313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NEW: Speed + or – allowing to adjust pump speed changes in increments connecting 2 &amp; 5 (DI4 speed +) or 2 &amp; 6 (DI5 speed -)</a:t>
            </a:r>
          </a:p>
          <a:p>
            <a:pPr marL="557213" lvl="1" indent="-214313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As today : high speed 8 &amp; 9 &amp; idle mode with 2 or 9 &amp; 4</a:t>
            </a:r>
          </a:p>
          <a:p>
            <a:pPr marL="228600" indent="-228600" defTabSz="6858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Sub-D 9 female for Leybold Service </a:t>
            </a:r>
            <a:r>
              <a:rPr lang="en-US" sz="1400" dirty="0" err="1">
                <a:solidFill>
                  <a:srgbClr val="000000"/>
                </a:solidFill>
                <a:cs typeface="Arial" panose="020B0604020202020204" pitchFamily="34" charset="0"/>
              </a:rPr>
              <a:t>Leyassist</a:t>
            </a: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 and Genius</a:t>
            </a:r>
          </a:p>
          <a:p>
            <a:pPr marL="557213" lvl="1" indent="-214313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Interface RS485 / Modbus Dedicated address</a:t>
            </a:r>
          </a:p>
          <a:p>
            <a:pPr marL="557213" lvl="1" indent="-214313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Genius box power supply</a:t>
            </a:r>
          </a:p>
          <a:p>
            <a:pPr marL="557213" lvl="1" indent="-214313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Same pin location</a:t>
            </a:r>
          </a:p>
          <a:p>
            <a:pPr marL="228600" indent="-228600" defTabSz="6858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RJ 45 for LAN &amp; Cloud Genius connectivity &amp; remote assistance</a:t>
            </a:r>
          </a:p>
          <a:p>
            <a:pPr marL="228600" indent="-228600" defTabSz="685800">
              <a:buFont typeface="+mj-lt"/>
              <a:buAutoNum type="arabicPeriod"/>
            </a:pP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On/Off switch. </a:t>
            </a:r>
            <a:r>
              <a:rPr lang="en-US" sz="1400">
                <a:solidFill>
                  <a:srgbClr val="000000"/>
                </a:solidFill>
                <a:cs typeface="Arial" panose="020B0604020202020204" pitchFamily="34" charset="0"/>
              </a:rPr>
              <a:t>Automatic </a:t>
            </a:r>
            <a:r>
              <a:rPr 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restart after power failure. Switch can be disabled</a:t>
            </a:r>
          </a:p>
          <a:p>
            <a:pPr defTabSz="685800"/>
            <a:endParaRPr lang="en-US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619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C96B-8E29-4139-A2DE-D848481CE0A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26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Packaging concept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3B865E4-47B4-470D-AAEF-81BB4A48CE1B}"/>
              </a:ext>
            </a:extLst>
          </p:cNvPr>
          <p:cNvGrpSpPr/>
          <p:nvPr/>
        </p:nvGrpSpPr>
        <p:grpSpPr>
          <a:xfrm>
            <a:off x="1945592" y="1561350"/>
            <a:ext cx="4150408" cy="2449281"/>
            <a:chOff x="634243" y="1846272"/>
            <a:chExt cx="5184846" cy="301063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7C34DFC-F615-386C-47EF-CCFFF0859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79039" y="1846272"/>
              <a:ext cx="2167447" cy="129014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723867A-254D-83EE-3026-59888CB34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243" y="3566757"/>
              <a:ext cx="1600262" cy="129014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9D8A46B-8F47-856D-F64C-B39303558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3551" y="3566757"/>
              <a:ext cx="3255538" cy="129014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E04168A-D7A2-5B23-2CC7-EAE0A0431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243" y="1902584"/>
              <a:ext cx="1577415" cy="1402773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7998990-B517-5EB3-1D5B-9A53E2C436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3143" y="4188524"/>
            <a:ext cx="1285875" cy="981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8EA01A-7546-18C5-6786-927379C7E40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650" y="5069168"/>
            <a:ext cx="1058604" cy="1057336"/>
          </a:xfrm>
          <a:prstGeom prst="rect">
            <a:avLst/>
          </a:prstGeom>
        </p:spPr>
      </p:pic>
      <p:pic>
        <p:nvPicPr>
          <p:cNvPr id="14" name="Picture 13" descr="A white squar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4882F03-A754-8D75-AC96-FF91185DB4F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69" y="4462736"/>
            <a:ext cx="619906" cy="585866"/>
          </a:xfrm>
          <a:prstGeom prst="rect">
            <a:avLst/>
          </a:prstGeom>
        </p:spPr>
      </p:pic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448958DB-2E1C-D8B3-B094-D821BB825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1862" y="1254077"/>
            <a:ext cx="5076270" cy="2862536"/>
          </a:xfrm>
        </p:spPr>
        <p:txBody>
          <a:bodyPr/>
          <a:lstStyle/>
          <a:p>
            <a:pPr marL="0" indent="0" defTabSz="685800">
              <a:buNone/>
            </a:pPr>
            <a:r>
              <a:rPr lang="en-US" sz="1800" b="1" dirty="0">
                <a:solidFill>
                  <a:srgbClr val="000000"/>
                </a:solidFill>
                <a:cs typeface="Arial" panose="020B0604020202020204" pitchFamily="34" charset="0"/>
              </a:rPr>
              <a:t>Packaging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Wood palette &amp; cardboard parts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Integrated roll-off ramp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ISTA 3B tests passed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Safe &amp; easy installation</a:t>
            </a:r>
          </a:p>
          <a:p>
            <a:pPr marL="6715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no lifting</a:t>
            </a:r>
          </a:p>
          <a:p>
            <a:pPr marL="6715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no screws to be removed</a:t>
            </a:r>
          </a:p>
          <a:p>
            <a:pPr marL="6715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Oil casing handles to pull the pump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11A5730-F4F2-C843-EAC3-303C8188A7F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21120" y="5240705"/>
            <a:ext cx="981076" cy="9810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B66892-9F87-F020-6A22-956E6EAB5B8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1342" y="4143768"/>
            <a:ext cx="4154657" cy="21993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60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C96B-8E29-4139-A2DE-D848481CE0A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27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Packaging concept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448958DB-2E1C-D8B3-B094-D821BB825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06" y="1668237"/>
            <a:ext cx="6286548" cy="4186087"/>
          </a:xfrm>
        </p:spPr>
        <p:txBody>
          <a:bodyPr/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Resistance </a:t>
            </a:r>
            <a:r>
              <a:rPr lang="en-US" dirty="0">
                <a:solidFill>
                  <a:srgbClr val="000000"/>
                </a:solidFill>
              </a:rPr>
              <a:t>to static load of 500 kg (13 pumps)</a:t>
            </a:r>
            <a:endParaRPr lang="en-US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No packaging damage</a:t>
            </a: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No packaging deformation</a:t>
            </a: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No pump damage or frame deformation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Same resistance as present (reinforced) SV40/65 BI packaging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Packaging &amp; pump resists to brutal forklift ramming</a:t>
            </a: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frontal: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  <a:hlinkClick r:id="rId3"/>
              </a:rPr>
              <a:t> here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Video lateral: </a:t>
            </a:r>
            <a:r>
              <a:rPr lang="en-US" dirty="0">
                <a:solidFill>
                  <a:srgbClr val="000000"/>
                </a:solidFill>
                <a:hlinkClick r:id="rId4"/>
              </a:rPr>
              <a:t>here</a:t>
            </a:r>
            <a:endParaRPr lang="en-US" dirty="0">
              <a:solidFill>
                <a:srgbClr val="000000"/>
              </a:solidFill>
            </a:endParaRP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Same packaging resistance as on present SV40/65 BI FC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(having foam inserts)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F9C8E1-7C31-6B48-0D11-35B55BEC3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1002" y="1112426"/>
            <a:ext cx="2243822" cy="20740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581675-35CC-95E5-1FE1-6B12BA88E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1073" y="1852167"/>
            <a:ext cx="1936631" cy="10288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6E4615-2E92-A9EB-D5B4-471D7ACE44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6581" y="3671556"/>
            <a:ext cx="1310564" cy="16602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D0C972-8D39-E75B-45F5-BA18C96E3D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1593" y="3671556"/>
            <a:ext cx="1180395" cy="16602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143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C96B-8E29-4139-A2DE-D848481CE0A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28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Packaging concept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B390444B-ADA9-BB3E-5F70-4BF9F8F530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170856"/>
              </p:ext>
            </p:extLst>
          </p:nvPr>
        </p:nvGraphicFramePr>
        <p:xfrm>
          <a:off x="1781689" y="1831694"/>
          <a:ext cx="6629065" cy="177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425">
                  <a:extLst>
                    <a:ext uri="{9D8B030D-6E8A-4147-A177-3AD203B41FA5}">
                      <a16:colId xmlns:a16="http://schemas.microsoft.com/office/drawing/2014/main" val="1791010953"/>
                    </a:ext>
                  </a:extLst>
                </a:gridCol>
                <a:gridCol w="2619952">
                  <a:extLst>
                    <a:ext uri="{9D8B030D-6E8A-4147-A177-3AD203B41FA5}">
                      <a16:colId xmlns:a16="http://schemas.microsoft.com/office/drawing/2014/main" val="3624385021"/>
                    </a:ext>
                  </a:extLst>
                </a:gridCol>
                <a:gridCol w="2209688">
                  <a:extLst>
                    <a:ext uri="{9D8B030D-6E8A-4147-A177-3AD203B41FA5}">
                      <a16:colId xmlns:a16="http://schemas.microsoft.com/office/drawing/2014/main" val="2785642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err="1"/>
                        <a:t>Pump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Dimensions &amp; volume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Gross </a:t>
                      </a:r>
                      <a:r>
                        <a:rPr lang="fr-FR" sz="1400" dirty="0" err="1"/>
                        <a:t>weight</a:t>
                      </a:r>
                      <a:r>
                        <a:rPr lang="fr-FR" sz="1400" dirty="0"/>
                        <a:t> kg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80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err="1"/>
                        <a:t>Present</a:t>
                      </a:r>
                      <a:r>
                        <a:rPr lang="fr-FR" sz="1400" dirty="0"/>
                        <a:t> SV BI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790 x 490 x 580 mm</a:t>
                      </a:r>
                    </a:p>
                    <a:p>
                      <a:pPr algn="ctr"/>
                      <a:r>
                        <a:rPr lang="en-US" sz="1400" dirty="0"/>
                        <a:t>225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70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59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/>
                        <a:t>SV BI²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600 x 400 x 453 mm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109 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39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4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/>
                        <a:t>Gain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52 %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44 %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78833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78EA01A-7546-18C5-6786-927379C7E4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748" y="2699678"/>
            <a:ext cx="1058604" cy="1057336"/>
          </a:xfrm>
          <a:prstGeom prst="rect">
            <a:avLst/>
          </a:prstGeom>
        </p:spPr>
      </p:pic>
      <p:pic>
        <p:nvPicPr>
          <p:cNvPr id="14" name="Picture 13" descr="A white squar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4882F03-A754-8D75-AC96-FF91185DB4F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467" y="2093246"/>
            <a:ext cx="619906" cy="585866"/>
          </a:xfrm>
          <a:prstGeom prst="rect">
            <a:avLst/>
          </a:prstGeom>
        </p:spPr>
      </p:pic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448958DB-2E1C-D8B3-B094-D821BB825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689" y="3757014"/>
            <a:ext cx="5076270" cy="2285198"/>
          </a:xfrm>
        </p:spPr>
        <p:txBody>
          <a:bodyPr/>
          <a:lstStyle/>
          <a:p>
            <a:pPr marL="0" indent="0" defTabSz="685800">
              <a:buNone/>
            </a:pPr>
            <a:r>
              <a:rPr lang="en-US" sz="1800" b="1" dirty="0">
                <a:solidFill>
                  <a:srgbClr val="000000"/>
                </a:solidFill>
                <a:cs typeface="Arial" panose="020B0604020202020204" pitchFamily="34" charset="0"/>
              </a:rPr>
              <a:t>Packaging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cs typeface="Arial" panose="020B0604020202020204" pitchFamily="34" charset="0"/>
              </a:rPr>
              <a:t>Reduced volume &amp; weight</a:t>
            </a: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Less freight charges</a:t>
            </a: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More pumps in a container / truck</a:t>
            </a: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Less storage volume &amp; costs</a:t>
            </a: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Easier transportation</a:t>
            </a:r>
          </a:p>
          <a:p>
            <a:pPr marL="481013" lvl="1" indent="-214313" defTabSz="6858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Upgraded resistance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150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C96B-8E29-4139-A2DE-D848481CE0A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29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Accessories – Noise enclosure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3252F3-227A-49D9-865D-222ED1F9C8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584" y="2151682"/>
            <a:ext cx="829158" cy="8291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B56BF8-61EB-E3E1-7344-395D62D6C6FD}"/>
              </a:ext>
            </a:extLst>
          </p:cNvPr>
          <p:cNvSpPr txBox="1"/>
          <p:nvPr/>
        </p:nvSpPr>
        <p:spPr>
          <a:xfrm>
            <a:off x="1399835" y="1712122"/>
            <a:ext cx="675640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800" kern="0" dirty="0">
                <a:latin typeface="Arial"/>
              </a:rPr>
              <a:t>A noise reduction enclosure </a:t>
            </a:r>
            <a:r>
              <a:rPr lang="en-US" sz="1800" b="1" kern="0" dirty="0">
                <a:latin typeface="Arial"/>
              </a:rPr>
              <a:t>without</a:t>
            </a:r>
            <a:r>
              <a:rPr lang="en-US" sz="1800" kern="0" dirty="0">
                <a:latin typeface="Arial"/>
              </a:rPr>
              <a:t> fan (natural convection) is available under P/N 960331NENC </a:t>
            </a:r>
          </a:p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800" kern="0" dirty="0">
                <a:latin typeface="Arial"/>
              </a:rPr>
              <a:t>Attenuations up to 5 dB(A)</a:t>
            </a:r>
          </a:p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800" kern="0" dirty="0">
                <a:latin typeface="Arial"/>
              </a:rPr>
              <a:t>Tunnel shape allows easy pump access &amp; servicing.</a:t>
            </a:r>
          </a:p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800" kern="0" dirty="0">
                <a:latin typeface="Arial"/>
              </a:rPr>
              <a:t>The oil sight glass is visible from outside.</a:t>
            </a:r>
          </a:p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800" kern="0" dirty="0">
                <a:latin typeface="Arial"/>
              </a:rPr>
              <a:t>Light weight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2522A15D-99A3-1A23-91BB-A02B0C77C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6235" y="1241799"/>
            <a:ext cx="3321210" cy="363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9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C96B-8E29-4139-A2DE-D848481CE0A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30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Accessories – ICPMS </a:t>
            </a:r>
            <a:r>
              <a:rPr lang="fr-FR" dirty="0" err="1"/>
              <a:t>inlet</a:t>
            </a:r>
            <a:r>
              <a:rPr lang="fr-FR" dirty="0"/>
              <a:t> protection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4BA6BD-675A-06BD-04AC-AC0CFBB1DC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1" y="1554732"/>
            <a:ext cx="6736596" cy="233056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877998C-9AC2-06D2-D934-B6E2D6016E6B}"/>
              </a:ext>
            </a:extLst>
          </p:cNvPr>
          <p:cNvSpPr txBox="1"/>
          <p:nvPr/>
        </p:nvSpPr>
        <p:spPr>
          <a:xfrm>
            <a:off x="509003" y="4049257"/>
            <a:ext cx="6096000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400" kern="0" dirty="0">
                <a:latin typeface="Arial"/>
              </a:rPr>
              <a:t>Some ICPMS processes create salt particles in the gas stream at the roughing pump inlet. These particles can create:</a:t>
            </a:r>
          </a:p>
          <a:p>
            <a:pPr marL="637200" lvl="1" indent="-1800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400" kern="0" dirty="0">
                <a:latin typeface="Arial"/>
              </a:rPr>
              <a:t>Shaft seal leaks</a:t>
            </a:r>
          </a:p>
          <a:p>
            <a:pPr marL="637200" lvl="1" indent="-1800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400" kern="0" dirty="0">
                <a:latin typeface="Arial"/>
              </a:rPr>
              <a:t>Oil </a:t>
            </a:r>
            <a:r>
              <a:rPr lang="en-US" sz="1400" kern="0" dirty="0" err="1">
                <a:latin typeface="Arial"/>
              </a:rPr>
              <a:t>backstreaming</a:t>
            </a:r>
            <a:endParaRPr lang="en-US" sz="1400" kern="0" dirty="0">
              <a:latin typeface="Arial"/>
            </a:endParaRPr>
          </a:p>
          <a:p>
            <a:pPr marL="637200" lvl="1" indent="-1800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400" kern="0" dirty="0">
                <a:latin typeface="Arial"/>
              </a:rPr>
              <a:t>Milky PFPE</a:t>
            </a:r>
          </a:p>
          <a:p>
            <a:pPr marL="637200" lvl="1" indent="-1800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400" kern="0" dirty="0">
                <a:latin typeface="Arial"/>
              </a:rPr>
              <a:t>Etc.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CC22F4-9046-A9BB-1956-0D66B552BE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2455" y="738728"/>
            <a:ext cx="2338086" cy="17425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202523-59D0-CC8B-F5A6-D5A22876B9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0" y="4494043"/>
            <a:ext cx="4062997" cy="15680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05D42E-1277-BAEF-8130-C648AD142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2455" y="2658950"/>
            <a:ext cx="2338085" cy="174253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C67F745-5E89-E7B9-80E4-B767C9D8BDCE}"/>
              </a:ext>
            </a:extLst>
          </p:cNvPr>
          <p:cNvSpPr/>
          <p:nvPr/>
        </p:nvSpPr>
        <p:spPr>
          <a:xfrm>
            <a:off x="2505075" y="2124075"/>
            <a:ext cx="1047750" cy="161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t" anchorCtr="0"/>
          <a:lstStyle/>
          <a:p>
            <a:pPr algn="l"/>
            <a:endParaRPr lang="fr-FR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036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C96B-8E29-4139-A2DE-D848481CE0A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31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Accessories – ICPMS </a:t>
            </a:r>
            <a:r>
              <a:rPr lang="fr-FR" dirty="0" err="1"/>
              <a:t>inlet</a:t>
            </a:r>
            <a:r>
              <a:rPr lang="fr-FR" dirty="0"/>
              <a:t> protection – </a:t>
            </a:r>
            <a:r>
              <a:rPr lang="fr-FR" dirty="0" err="1"/>
              <a:t>Raschig</a:t>
            </a:r>
            <a:r>
              <a:rPr lang="fr-FR" dirty="0"/>
              <a:t> rings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1EC2C96-F1B1-04D2-09E8-2A201BF1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0242" y="3695710"/>
            <a:ext cx="3007876" cy="2084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877998C-9AC2-06D2-D934-B6E2D6016E6B}"/>
              </a:ext>
            </a:extLst>
          </p:cNvPr>
          <p:cNvSpPr txBox="1"/>
          <p:nvPr/>
        </p:nvSpPr>
        <p:spPr>
          <a:xfrm>
            <a:off x="1976874" y="1843948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800" kern="0" dirty="0">
                <a:latin typeface="Arial"/>
              </a:rPr>
              <a:t>Inlet protection with inlet filter &amp; Raschig rings</a:t>
            </a:r>
          </a:p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kern="0" dirty="0">
                <a:latin typeface="Arial"/>
              </a:rPr>
              <a:t>Raschig rings will stop particles and oil vapor </a:t>
            </a:r>
            <a:r>
              <a:rPr lang="en-US" kern="0" dirty="0" err="1">
                <a:latin typeface="Arial"/>
              </a:rPr>
              <a:t>backstreaming</a:t>
            </a:r>
            <a:endParaRPr lang="en-US" kern="0" dirty="0">
              <a:latin typeface="Arial"/>
            </a:endParaRPr>
          </a:p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endParaRPr lang="en-US" kern="0" dirty="0">
              <a:latin typeface="Arial"/>
            </a:endParaRPr>
          </a:p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kern="0" dirty="0">
                <a:latin typeface="Arial"/>
              </a:rPr>
              <a:t>P/N 10330065A01 </a:t>
            </a:r>
            <a:r>
              <a:rPr lang="sv-SE" kern="0" dirty="0">
                <a:latin typeface="Arial"/>
              </a:rPr>
              <a:t>Inlet Filter 40-65 DN40KF Raschig</a:t>
            </a:r>
            <a:br>
              <a:rPr lang="en-US" kern="0" dirty="0">
                <a:latin typeface="Arial"/>
              </a:rPr>
            </a:br>
            <a:r>
              <a:rPr lang="en-US" kern="0" dirty="0">
                <a:latin typeface="Arial"/>
              </a:rPr>
              <a:t>complete filter with Raschig rings</a:t>
            </a:r>
          </a:p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kern="0" dirty="0">
                <a:latin typeface="Arial"/>
              </a:rPr>
              <a:t>Spare Raschig rings filling (1,5 l) P/N G6562737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A54610-2D6B-4249-7973-421FA10A4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5480" y="864628"/>
            <a:ext cx="2057400" cy="24670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13F169-41F3-4684-2D04-D696674BD15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918" y="2189172"/>
            <a:ext cx="1324350" cy="13243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566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2C96B-8E29-4139-A2DE-D848481CE0A0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32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Accessories – ICPMS </a:t>
            </a:r>
            <a:r>
              <a:rPr lang="fr-FR" dirty="0" err="1"/>
              <a:t>inlet</a:t>
            </a:r>
            <a:r>
              <a:rPr lang="fr-FR" dirty="0"/>
              <a:t> protection - </a:t>
            </a:r>
            <a:r>
              <a:rPr lang="fr-FR" dirty="0" err="1"/>
              <a:t>Zeolite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77998C-9AC2-06D2-D934-B6E2D6016E6B}"/>
              </a:ext>
            </a:extLst>
          </p:cNvPr>
          <p:cNvSpPr txBox="1"/>
          <p:nvPr/>
        </p:nvSpPr>
        <p:spPr>
          <a:xfrm>
            <a:off x="1743194" y="2110242"/>
            <a:ext cx="6096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 defTabSz="9144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sz="1800" kern="0" dirty="0">
                <a:latin typeface="Arial"/>
              </a:rPr>
              <a:t>Inlet protection with inlet filter with zeolite</a:t>
            </a:r>
          </a:p>
          <a:p>
            <a:pPr marL="637200" lvl="1" indent="-1800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kern="0" dirty="0">
                <a:latin typeface="Arial"/>
              </a:rPr>
              <a:t>P/N T189958 </a:t>
            </a:r>
            <a:r>
              <a:rPr lang="fr-F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Zeolite</a:t>
            </a: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Filter</a:t>
            </a: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Kit</a:t>
            </a:r>
            <a:br>
              <a:rPr lang="en-US" kern="0" dirty="0">
                <a:latin typeface="Arial"/>
              </a:rPr>
            </a:br>
            <a:r>
              <a:rPr lang="en-US" kern="0" dirty="0">
                <a:latin typeface="Arial"/>
              </a:rPr>
              <a:t>complete filter with Zeolite</a:t>
            </a:r>
          </a:p>
          <a:p>
            <a:pPr marL="637200" lvl="1" indent="-180000">
              <a:spcBef>
                <a:spcPts val="1200"/>
              </a:spcBef>
              <a:buClr>
                <a:srgbClr val="E10C1A"/>
              </a:buClr>
              <a:buFont typeface="Wingdings" pitchFamily="2" charset="2"/>
              <a:buChar char="§"/>
              <a:defRPr/>
            </a:pPr>
            <a:r>
              <a:rPr lang="en-US" kern="0" dirty="0">
                <a:latin typeface="Arial"/>
              </a:rPr>
              <a:t>P/N </a:t>
            </a: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85420 </a:t>
            </a:r>
            <a:r>
              <a:rPr lang="fr-F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Zeolite</a:t>
            </a: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1 kg (</a:t>
            </a:r>
            <a:r>
              <a:rPr lang="fr-FR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Spare</a:t>
            </a: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  <a:endParaRPr lang="en-US" kern="0" dirty="0">
              <a:latin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FD6EEF-1151-0E5C-ED8F-FDED8953D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324" y="1506746"/>
            <a:ext cx="3162356" cy="24926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03401B-9F01-C067-4B73-12D2FA2EE5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44" y="2276444"/>
            <a:ext cx="1324350" cy="13243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023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9027E3-BBDA-4662-A918-574DB22E3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438-DE22-4611-A48C-7A19BC637A73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5CAAA0-FBAC-4EDA-9D5D-22C681A1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48E38-DF33-471A-BD46-ABEBA0E8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33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12A65CB-E4E0-42BC-98E7-A47F2B8C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err="1"/>
              <a:t>Pump</a:t>
            </a:r>
            <a:r>
              <a:rPr lang="fr-FR" dirty="0"/>
              <a:t> Protection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6B36B8-86DD-4DAD-967D-289A69DE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6D9FD-E1A9-9B8F-01E6-C7D889AFC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284113"/>
              </p:ext>
            </p:extLst>
          </p:nvPr>
        </p:nvGraphicFramePr>
        <p:xfrm>
          <a:off x="253999" y="1475933"/>
          <a:ext cx="11498228" cy="4330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280">
                  <a:extLst>
                    <a:ext uri="{9D8B030D-6E8A-4147-A177-3AD203B41FA5}">
                      <a16:colId xmlns:a16="http://schemas.microsoft.com/office/drawing/2014/main" val="4100984729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708416620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561709301"/>
                    </a:ext>
                  </a:extLst>
                </a:gridCol>
                <a:gridCol w="1168506">
                  <a:extLst>
                    <a:ext uri="{9D8B030D-6E8A-4147-A177-3AD203B41FA5}">
                      <a16:colId xmlns:a16="http://schemas.microsoft.com/office/drawing/2014/main" val="2951028745"/>
                    </a:ext>
                  </a:extLst>
                </a:gridCol>
                <a:gridCol w="2612182">
                  <a:extLst>
                    <a:ext uri="{9D8B030D-6E8A-4147-A177-3AD203B41FA5}">
                      <a16:colId xmlns:a16="http://schemas.microsoft.com/office/drawing/2014/main" val="4032400583"/>
                    </a:ext>
                  </a:extLst>
                </a:gridCol>
                <a:gridCol w="1427669">
                  <a:extLst>
                    <a:ext uri="{9D8B030D-6E8A-4147-A177-3AD203B41FA5}">
                      <a16:colId xmlns:a16="http://schemas.microsoft.com/office/drawing/2014/main" val="200005989"/>
                    </a:ext>
                  </a:extLst>
                </a:gridCol>
                <a:gridCol w="2957391">
                  <a:extLst>
                    <a:ext uri="{9D8B030D-6E8A-4147-A177-3AD203B41FA5}">
                      <a16:colId xmlns:a16="http://schemas.microsoft.com/office/drawing/2014/main" val="2937218447"/>
                    </a:ext>
                  </a:extLst>
                </a:gridCol>
              </a:tblGrid>
              <a:tr h="693265">
                <a:tc>
                  <a:txBody>
                    <a:bodyPr/>
                    <a:lstStyle/>
                    <a:p>
                      <a:pPr algn="l"/>
                      <a:r>
                        <a:rPr lang="fr-FR" sz="1200" dirty="0"/>
                        <a:t> Mesure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/>
                        <a:t>Protection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/>
                        <a:t>Warning </a:t>
                      </a:r>
                      <a:r>
                        <a:rPr lang="fr-FR" sz="1200" dirty="0" err="1"/>
                        <a:t>level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 err="1"/>
                        <a:t>Err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level</a:t>
                      </a:r>
                      <a:r>
                        <a:rPr lang="fr-FR" sz="1200" dirty="0"/>
                        <a:t> </a:t>
                      </a:r>
                    </a:p>
                    <a:p>
                      <a:pPr algn="l"/>
                      <a:r>
                        <a:rPr lang="fr-FR" sz="1200" dirty="0"/>
                        <a:t>[</a:t>
                      </a:r>
                      <a:r>
                        <a:rPr lang="fr-FR" sz="1200" dirty="0" err="1"/>
                        <a:t>Shut</a:t>
                      </a:r>
                      <a:r>
                        <a:rPr lang="fr-FR" sz="1200" dirty="0"/>
                        <a:t> down]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/>
                        <a:t>Name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/>
                        <a:t>Code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dirty="0"/>
                        <a:t>Description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3721914"/>
                  </a:ext>
                </a:extLst>
              </a:tr>
              <a:tr h="469374">
                <a:tc rowSpan="5">
                  <a:txBody>
                    <a:bodyPr/>
                    <a:lstStyle/>
                    <a:p>
                      <a:r>
                        <a:rPr lang="fr-FR" sz="105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Temperature</a:t>
                      </a:r>
                      <a:r>
                        <a:rPr lang="fr-FR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vert="wordArtVert" anchor="ctr"/>
                </a:tc>
                <a:tc>
                  <a:txBody>
                    <a:bodyPr/>
                    <a:lstStyle/>
                    <a:p>
                      <a:r>
                        <a:rPr lang="fr-FR" sz="1200" dirty="0" err="1"/>
                        <a:t>Motor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windings</a:t>
                      </a:r>
                      <a:r>
                        <a:rPr lang="fr-FR" sz="1200" dirty="0"/>
                        <a:t> 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/>
                        <a:t>130°C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ERR_MOTOR_OVER_HEAT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Motor winding temperature too high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586328"/>
                  </a:ext>
                </a:extLst>
              </a:tr>
              <a:tr h="329314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Pump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ERR_PUMP_OVER_HEAT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Based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on CTTR3_TEMP_THRES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964371"/>
                  </a:ext>
                </a:extLst>
              </a:tr>
              <a:tr h="329314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Drive IGBT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ERR_IGBT_OVER_HEAT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IGBT </a:t>
                      </a:r>
                      <a:r>
                        <a:rPr lang="fr-FR" sz="1200" dirty="0" err="1"/>
                        <a:t>temperature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too</a:t>
                      </a:r>
                      <a:r>
                        <a:rPr lang="fr-FR" sz="1200" dirty="0"/>
                        <a:t> high 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6163"/>
                  </a:ext>
                </a:extLst>
              </a:tr>
              <a:tr h="425856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Drive PFC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ERR_PFC_OVER_HEAT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PFC </a:t>
                      </a:r>
                      <a:r>
                        <a:rPr lang="fr-FR" sz="1200" dirty="0" err="1"/>
                        <a:t>temperature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too</a:t>
                      </a:r>
                      <a:r>
                        <a:rPr lang="fr-FR" sz="1200" dirty="0"/>
                        <a:t> high 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88212"/>
                  </a:ext>
                </a:extLst>
              </a:tr>
              <a:tr h="474885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Drive PCB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ERR_PCB_OVER_HEAT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PCB </a:t>
                      </a:r>
                      <a:r>
                        <a:rPr lang="fr-FR" sz="1200" dirty="0" err="1"/>
                        <a:t>temperature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too</a:t>
                      </a:r>
                      <a:r>
                        <a:rPr lang="fr-FR" sz="1200" dirty="0"/>
                        <a:t> high 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068571"/>
                  </a:ext>
                </a:extLst>
              </a:tr>
              <a:tr h="282716">
                <a:tc rowSpan="5">
                  <a:txBody>
                    <a:bodyPr/>
                    <a:lstStyle/>
                    <a:p>
                      <a:pPr algn="ctr"/>
                      <a:r>
                        <a:rPr lang="fr-FR" sz="1050" b="1" dirty="0"/>
                        <a:t>Voltage</a:t>
                      </a:r>
                      <a:r>
                        <a:rPr lang="fr-FR" sz="1400" b="1" dirty="0"/>
                        <a:t> </a:t>
                      </a:r>
                    </a:p>
                  </a:txBody>
                  <a:tcPr vert="wordArtVert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supply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&lt; 180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&lt; 162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ER_UNDER_VOLTAGE_AC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AC voltage </a:t>
                      </a:r>
                      <a:r>
                        <a:rPr lang="fr-FR" sz="1200" dirty="0" err="1"/>
                        <a:t>too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low</a:t>
                      </a:r>
                      <a:r>
                        <a:rPr lang="fr-FR" sz="1200" dirty="0"/>
                        <a:t> 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645979"/>
                  </a:ext>
                </a:extLst>
              </a:tr>
              <a:tr h="282716">
                <a:tc vMerge="1"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supply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&gt; 264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&gt; 290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ERR_OVER_VOLTAGE_AC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AC voltage </a:t>
                      </a:r>
                      <a:r>
                        <a:rPr lang="fr-FR" sz="1200" dirty="0" err="1"/>
                        <a:t>too</a:t>
                      </a:r>
                      <a:r>
                        <a:rPr lang="fr-FR" sz="1200" dirty="0"/>
                        <a:t> high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734367"/>
                  </a:ext>
                </a:extLst>
              </a:tr>
              <a:tr h="282716">
                <a:tc vMerge="1"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DC 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&lt; 255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&lt; 229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ERR_UNDER_VOLTAGE_DC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0x00000004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DC voltage </a:t>
                      </a:r>
                      <a:r>
                        <a:rPr lang="fr-FR" sz="1200" dirty="0" err="1"/>
                        <a:t>too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low</a:t>
                      </a:r>
                      <a:r>
                        <a:rPr lang="fr-FR" sz="1200" dirty="0"/>
                        <a:t> 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767893"/>
                  </a:ext>
                </a:extLst>
              </a:tr>
              <a:tr h="289097">
                <a:tc vMerge="1"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DC 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voltage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&gt; 435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&gt; 450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dirty="0"/>
                        <a:t>ERR_OVER_VOLTAGE_DC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DC voltage </a:t>
                      </a:r>
                      <a:r>
                        <a:rPr lang="fr-FR" sz="1200" dirty="0" err="1"/>
                        <a:t>too</a:t>
                      </a:r>
                      <a:r>
                        <a:rPr lang="fr-FR" sz="1200" dirty="0"/>
                        <a:t> high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590171"/>
                  </a:ext>
                </a:extLst>
              </a:tr>
              <a:tr h="471194">
                <a:tc vMerge="1">
                  <a:txBody>
                    <a:bodyPr/>
                    <a:lstStyle/>
                    <a:p>
                      <a:endParaRPr lang="fr-FR" sz="1600" b="1" dirty="0"/>
                    </a:p>
                  </a:txBody>
                  <a:tcPr vert="wordArtVert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 +/- 5%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ERR_24V_FAILURE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Cannot deliver correct supply voltage to CTTR1/CTTR2/CITF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20810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732E64D-DDFD-862B-7712-67243ADEA10F}"/>
              </a:ext>
            </a:extLst>
          </p:cNvPr>
          <p:cNvSpPr txBox="1"/>
          <p:nvPr/>
        </p:nvSpPr>
        <p:spPr>
          <a:xfrm>
            <a:off x="516047" y="5806380"/>
            <a:ext cx="4399887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fr-FR" sz="1200" dirty="0" err="1">
                <a:solidFill>
                  <a:schemeClr val="dk1"/>
                </a:solidFill>
              </a:rPr>
              <a:t>Current</a:t>
            </a:r>
            <a:r>
              <a:rPr lang="fr-FR" sz="1200" dirty="0">
                <a:solidFill>
                  <a:schemeClr val="dk1"/>
                </a:solidFill>
              </a:rPr>
              <a:t> </a:t>
            </a:r>
            <a:r>
              <a:rPr lang="fr-FR" sz="1200" dirty="0" err="1">
                <a:solidFill>
                  <a:schemeClr val="dk1"/>
                </a:solidFill>
              </a:rPr>
              <a:t>Error</a:t>
            </a:r>
            <a:r>
              <a:rPr lang="fr-FR" sz="1200" dirty="0">
                <a:solidFill>
                  <a:schemeClr val="dk1"/>
                </a:solidFill>
              </a:rPr>
              <a:t> </a:t>
            </a:r>
            <a:r>
              <a:rPr lang="fr-FR" sz="1200" dirty="0" err="1">
                <a:solidFill>
                  <a:schemeClr val="dk1"/>
                </a:solidFill>
              </a:rPr>
              <a:t>Adress</a:t>
            </a:r>
            <a:r>
              <a:rPr lang="fr-FR" sz="1200" dirty="0">
                <a:solidFill>
                  <a:schemeClr val="dk1"/>
                </a:solidFill>
              </a:rPr>
              <a:t> </a:t>
            </a:r>
            <a:r>
              <a:rPr lang="fr-FR" sz="1200" dirty="0" err="1">
                <a:solidFill>
                  <a:schemeClr val="dk1"/>
                </a:solidFill>
              </a:rPr>
              <a:t>register</a:t>
            </a:r>
            <a:r>
              <a:rPr lang="fr-FR" sz="1200" dirty="0">
                <a:solidFill>
                  <a:schemeClr val="dk1"/>
                </a:solidFill>
              </a:rPr>
              <a:t>  : 2100 </a:t>
            </a:r>
          </a:p>
          <a:p>
            <a:r>
              <a:rPr lang="fr-FR" sz="1200" dirty="0" err="1">
                <a:solidFill>
                  <a:schemeClr val="dk1"/>
                </a:solidFill>
              </a:rPr>
              <a:t>Current</a:t>
            </a:r>
            <a:r>
              <a:rPr lang="fr-FR" sz="1200" dirty="0">
                <a:solidFill>
                  <a:schemeClr val="dk1"/>
                </a:solidFill>
              </a:rPr>
              <a:t> Warning </a:t>
            </a:r>
            <a:r>
              <a:rPr lang="fr-FR" sz="1200" dirty="0" err="1">
                <a:solidFill>
                  <a:schemeClr val="dk1"/>
                </a:solidFill>
              </a:rPr>
              <a:t>Adress</a:t>
            </a:r>
            <a:r>
              <a:rPr lang="fr-FR" sz="1200" dirty="0">
                <a:solidFill>
                  <a:schemeClr val="dk1"/>
                </a:solidFill>
              </a:rPr>
              <a:t> </a:t>
            </a:r>
            <a:r>
              <a:rPr lang="fr-FR" sz="1200" dirty="0" err="1">
                <a:solidFill>
                  <a:schemeClr val="dk1"/>
                </a:solidFill>
              </a:rPr>
              <a:t>Register</a:t>
            </a:r>
            <a:r>
              <a:rPr lang="fr-FR" sz="1200" dirty="0">
                <a:solidFill>
                  <a:schemeClr val="dk1"/>
                </a:solidFill>
              </a:rPr>
              <a:t> : 2010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72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84C7897-BA41-25E2-FE23-E60258272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4C3E5-ED60-4D12-A5A7-BED62BB3CC88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3BFA0C-7845-E32A-2A26-58934F94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D00861-64DD-C030-F0A5-1BB0739D7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34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2A3E26B-2D3E-6DE5-1BBB-5180D1FAA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Software protection</a:t>
            </a:r>
          </a:p>
          <a:p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4E2B97C-7AE0-6AAA-477E-9A7125D2D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  <a:endParaRPr lang="fr-FR" dirty="0"/>
          </a:p>
        </p:txBody>
      </p:sp>
      <p:graphicFrame>
        <p:nvGraphicFramePr>
          <p:cNvPr id="8" name="Table 10">
            <a:extLst>
              <a:ext uri="{FF2B5EF4-FFF2-40B4-BE49-F238E27FC236}">
                <a16:creationId xmlns:a16="http://schemas.microsoft.com/office/drawing/2014/main" id="{566DE8F3-4F75-E962-F618-90E3605CB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669980"/>
              </p:ext>
            </p:extLst>
          </p:nvPr>
        </p:nvGraphicFramePr>
        <p:xfrm>
          <a:off x="1333500" y="1479924"/>
          <a:ext cx="8555385" cy="4734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1278">
                  <a:extLst>
                    <a:ext uri="{9D8B030D-6E8A-4147-A177-3AD203B41FA5}">
                      <a16:colId xmlns:a16="http://schemas.microsoft.com/office/drawing/2014/main" val="1121261202"/>
                    </a:ext>
                  </a:extLst>
                </a:gridCol>
                <a:gridCol w="2790971">
                  <a:extLst>
                    <a:ext uri="{9D8B030D-6E8A-4147-A177-3AD203B41FA5}">
                      <a16:colId xmlns:a16="http://schemas.microsoft.com/office/drawing/2014/main" val="4032400583"/>
                    </a:ext>
                  </a:extLst>
                </a:gridCol>
                <a:gridCol w="1199609">
                  <a:extLst>
                    <a:ext uri="{9D8B030D-6E8A-4147-A177-3AD203B41FA5}">
                      <a16:colId xmlns:a16="http://schemas.microsoft.com/office/drawing/2014/main" val="200005989"/>
                    </a:ext>
                  </a:extLst>
                </a:gridCol>
                <a:gridCol w="3483527">
                  <a:extLst>
                    <a:ext uri="{9D8B030D-6E8A-4147-A177-3AD203B41FA5}">
                      <a16:colId xmlns:a16="http://schemas.microsoft.com/office/drawing/2014/main" val="2937218447"/>
                    </a:ext>
                  </a:extLst>
                </a:gridCol>
              </a:tblGrid>
              <a:tr h="505890"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     Part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Name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Code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3721914"/>
                  </a:ext>
                </a:extLst>
              </a:tr>
              <a:tr h="526380">
                <a:tc rowSpan="5">
                  <a:txBody>
                    <a:bodyPr/>
                    <a:lstStyle/>
                    <a:p>
                      <a:pPr algn="ctr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Motor</a:t>
                      </a:r>
                    </a:p>
                  </a:txBody>
                  <a:tcPr vert="wordArtVert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ERR_OVER_CURRENT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Overcurrent trip of the motor drive triggered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586328"/>
                  </a:ext>
                </a:extLst>
              </a:tr>
              <a:tr h="375985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ERR_U_PHASE 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0x00000800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Inconsistent motor current on phase U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964371"/>
                  </a:ext>
                </a:extLst>
              </a:tr>
              <a:tr h="43203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ERR_V_PHASE 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0x00001000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Inconsistent motor current on phase V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6163"/>
                  </a:ext>
                </a:extLst>
              </a:tr>
              <a:tr h="43203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ERR_W_PHASE 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0x00002000</a:t>
                      </a:r>
                    </a:p>
                  </a:txBody>
                  <a:tcPr marL="38100" marR="38100" marT="76200" marB="762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Inconsistent motor current on phase W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88212"/>
                  </a:ext>
                </a:extLst>
              </a:tr>
              <a:tr h="375985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ERR_STEP_UP_OVERLOAD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0x00200000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Detection of a start at atmospheric pressure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068571"/>
                  </a:ext>
                </a:extLst>
              </a:tr>
              <a:tr h="375985">
                <a:tc rowSpan="3">
                  <a:txBody>
                    <a:bodyPr/>
                    <a:lstStyle/>
                    <a:p>
                      <a:pPr algn="ctr"/>
                      <a:r>
                        <a:rPr lang="fr-FR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Pump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vert="wordArtVert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ERR_OVERLOAD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dirty="0"/>
                        <a:t>0x00000400</a:t>
                      </a:r>
                      <a:endParaRPr lang="fr-FR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I²t action integral trip triggered by prolonged motor overload 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545952"/>
                  </a:ext>
                </a:extLst>
              </a:tr>
              <a:tr h="526380">
                <a:tc vMerge="1">
                  <a:txBody>
                    <a:bodyPr/>
                    <a:lstStyle/>
                    <a:p>
                      <a:pPr algn="l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dirty="0"/>
                        <a:t>ERR_HARSH_CONDITIONS_TI MEOUT </a:t>
                      </a: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0x00040000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Motor control FSM ran in HARSH CONDITIONS RUN for too long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645979"/>
                  </a:ext>
                </a:extLst>
              </a:tr>
              <a:tr h="526380"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ERR_HARSH_CONDITIONS_CYCLE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0x00100000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Clogged</a:t>
                      </a: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exhaust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767893"/>
                  </a:ext>
                </a:extLst>
              </a:tr>
              <a:tr h="52638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FC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ERR_PLL_LOCK_LOSS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dirty="0"/>
                        <a:t>0x00080000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Motor control algorithm lost PLL lock after successful start-up</a:t>
                      </a:r>
                      <a:endParaRPr lang="fr-FR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03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278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5D94F-B212-6441-BEEB-DD2B28ABE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7CB43F-7B42-7465-600E-C6C989504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438-DE22-4611-A48C-7A19BC637A73}" type="datetime1">
              <a:rPr lang="en-GB" smtClean="0"/>
              <a:t>29/10/2026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83DBBE-C66B-A183-C2F7-AB6EC432C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- Genesis SOGEVAC BI²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E30F3-2567-1101-CFDC-F8C3F5934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D72B3-70A3-43F0-949A-0CDB5E04B072}" type="slidenum">
              <a:rPr lang="en-US" smtClean="0">
                <a:solidFill>
                  <a:schemeClr val="tx1"/>
                </a:solidFill>
              </a:rPr>
              <a:pPr/>
              <a:t>35</a:t>
            </a:fld>
            <a:r>
              <a:rPr lang="en-US"/>
              <a:t>              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C2C4C6-4EDB-5493-9BAC-E005C5E9F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Communication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CCC3FED-06E9-9D80-43A6-8A1CECABE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SOGEVAC SV 55 / 70 BI²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8A02834-0F10-EA48-7C89-33311E64E5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5432"/>
              </p:ext>
            </p:extLst>
          </p:nvPr>
        </p:nvGraphicFramePr>
        <p:xfrm>
          <a:off x="2097353" y="2569509"/>
          <a:ext cx="1416866" cy="1195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71525" progId="AcroExch.Document.DC">
                  <p:embed/>
                </p:oleObj>
              </mc:Choice>
              <mc:Fallback>
                <p:oleObj name="Acrobat Document" showAsIcon="1" r:id="rId3" imgW="914400" imgH="771525" progId="AcroExch.Document.DC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8A02834-0F10-EA48-7C89-33311E64E5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7353" y="2569509"/>
                        <a:ext cx="1416866" cy="1195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B20B501-66E7-8B33-0D4F-626437B1EB5B}"/>
              </a:ext>
            </a:extLst>
          </p:cNvPr>
          <p:cNvSpPr txBox="1"/>
          <p:nvPr/>
        </p:nvSpPr>
        <p:spPr>
          <a:xfrm>
            <a:off x="3753293" y="2869069"/>
            <a:ext cx="5528930" cy="10455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Details about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pump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communication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RS485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Correlation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SV65 BI FC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BlackBox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drive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419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91627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LAYBOLD MASTER" val="7gT9hFCy"/>
  <p:tag name="ARTICULATE_DESIGN_ID_LAYBOLD MASTER 2022" val="K9jM4xTs"/>
  <p:tag name="ARTICULATE_SLIDE_THUMBNAIL_REFRESH" val="1"/>
  <p:tag name="ARTICULATE_SLIDE_COUNT" val="4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Leybold Master 2022">
  <a:themeElements>
    <a:clrScheme name="Lebold_2022_Final">
      <a:dk1>
        <a:srgbClr val="000000"/>
      </a:dk1>
      <a:lt1>
        <a:srgbClr val="FFFFFF"/>
      </a:lt1>
      <a:dk2>
        <a:srgbClr val="E2001A"/>
      </a:dk2>
      <a:lt2>
        <a:srgbClr val="C5C7C4"/>
      </a:lt2>
      <a:accent1>
        <a:srgbClr val="546672"/>
      </a:accent1>
      <a:accent2>
        <a:srgbClr val="E2001A"/>
      </a:accent2>
      <a:accent3>
        <a:srgbClr val="99A1AB"/>
      </a:accent3>
      <a:accent4>
        <a:srgbClr val="546672"/>
      </a:accent4>
      <a:accent5>
        <a:srgbClr val="4A4E54"/>
      </a:accent5>
      <a:accent6>
        <a:srgbClr val="383E42"/>
      </a:accent6>
      <a:hlink>
        <a:srgbClr val="E2001A"/>
      </a:hlink>
      <a:folHlink>
        <a:srgbClr val="99A1AB"/>
      </a:folHlink>
    </a:clrScheme>
    <a:fontScheme name="Leybold PPT Template 202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tIns="90000" bIns="90000" rtlCol="0" anchor="t" anchorCtr="0"/>
      <a:lstStyle>
        <a:defPPr algn="l">
          <a:defRPr sz="1800" dirty="0" smtClean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Blue">
      <a:srgbClr val="2B4679"/>
    </a:custClr>
    <a:custClr name="Ligth Blue">
      <a:srgbClr val="3F6A98"/>
    </a:custClr>
    <a:custClr name="Blue Green">
      <a:srgbClr val="39788E"/>
    </a:custClr>
    <a:custClr name="Green Gray">
      <a:srgbClr val="6D8F9F"/>
    </a:custClr>
    <a:custClr name="Leybold Green">
      <a:srgbClr val="6EA67B"/>
    </a:custClr>
    <a:custClr name="Purple">
      <a:srgbClr val="732D5D"/>
    </a:custClr>
    <a:custClr name="Purple Gray">
      <a:srgbClr val="945E67"/>
    </a:custClr>
    <a:custClr name="Orange">
      <a:srgbClr val="D18E56"/>
    </a:custClr>
    <a:custClr name="Yellow">
      <a:srgbClr val="EDD163"/>
    </a:custClr>
  </a:custClrLst>
  <a:extLst>
    <a:ext uri="{05A4C25C-085E-4340-85A3-A5531E510DB2}">
      <thm15:themeFamily xmlns:thm15="http://schemas.microsoft.com/office/thememl/2012/main" name="Presentation1" id="{5C6F3047-E4F0-4DBA-9BCC-8E3DE9CC93BB}" vid="{83530C4E-6FC5-4D00-98D7-EBC40F4FB812}"/>
    </a:ext>
  </a:extLst>
</a:theme>
</file>

<file path=ppt/theme/theme2.xml><?xml version="1.0" encoding="utf-8"?>
<a:theme xmlns:a="http://schemas.openxmlformats.org/drawingml/2006/main" name="Office Theme">
  <a:themeElements>
    <a:clrScheme name="Leybold">
      <a:dk1>
        <a:srgbClr val="000000"/>
      </a:dk1>
      <a:lt1>
        <a:srgbClr val="FFFFFF"/>
      </a:lt1>
      <a:dk2>
        <a:srgbClr val="2B3442"/>
      </a:dk2>
      <a:lt2>
        <a:srgbClr val="E10C1A"/>
      </a:lt2>
      <a:accent1>
        <a:srgbClr val="E10C1A"/>
      </a:accent1>
      <a:accent2>
        <a:srgbClr val="2B3442"/>
      </a:accent2>
      <a:accent3>
        <a:srgbClr val="4C5057"/>
      </a:accent3>
      <a:accent4>
        <a:srgbClr val="5B686F"/>
      </a:accent4>
      <a:accent5>
        <a:srgbClr val="9AA0A7"/>
      </a:accent5>
      <a:accent6>
        <a:srgbClr val="E5EBEF"/>
      </a:accent6>
      <a:hlink>
        <a:srgbClr val="E10C1A"/>
      </a:hlink>
      <a:folHlink>
        <a:srgbClr val="9AA0A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icom Leybold">
      <a:dk1>
        <a:srgbClr val="000000"/>
      </a:dk1>
      <a:lt1>
        <a:srgbClr val="FFFFFF"/>
      </a:lt1>
      <a:dk2>
        <a:srgbClr val="5B686F"/>
      </a:dk2>
      <a:lt2>
        <a:srgbClr val="EB0000"/>
      </a:lt2>
      <a:accent1>
        <a:srgbClr val="EB0000"/>
      </a:accent1>
      <a:accent2>
        <a:srgbClr val="000000"/>
      </a:accent2>
      <a:accent3>
        <a:srgbClr val="4C5057"/>
      </a:accent3>
      <a:accent4>
        <a:srgbClr val="5B686F"/>
      </a:accent4>
      <a:accent5>
        <a:srgbClr val="9AA0A7"/>
      </a:accent5>
      <a:accent6>
        <a:srgbClr val="A1A1A0"/>
      </a:accent6>
      <a:hlink>
        <a:srgbClr val="EB0000"/>
      </a:hlink>
      <a:folHlink>
        <a:srgbClr val="9AA0A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f8672-5464-40ad-9bd2-73704a9a2ed9">
      <Terms xmlns="http://schemas.microsoft.com/office/infopath/2007/PartnerControls"/>
    </lcf76f155ced4ddcb4097134ff3c332f>
    <TaxCatchAll xmlns="a647f885-bc63-43aa-ab7e-079597df8cdd">
      <Value>1007</Value>
      <Value>30</Value>
      <Value>29</Value>
      <Value>434</Value>
      <Value>1008</Value>
      <Value>21</Value>
      <Value>20</Value>
    </TaxCatchAll>
    <l770135389c546a288ed37b64d22d66f xmlns="8b8f8672-5464-40ad-9bd2-73704a9a2ed9">
      <Terms xmlns="http://schemas.microsoft.com/office/infopath/2007/PartnerControls">
        <TermInfo xmlns="http://schemas.microsoft.com/office/infopath/2007/PartnerControls">
          <TermName xmlns="http://schemas.microsoft.com/office/infopath/2007/PartnerControls">SOGEVAC SV 55 BI2</TermName>
          <TermId xmlns="http://schemas.microsoft.com/office/infopath/2007/PartnerControls">f0777451-a651-4c02-a66c-dcaf7d95ac47</TermId>
        </TermInfo>
        <TermInfo xmlns="http://schemas.microsoft.com/office/infopath/2007/PartnerControls">
          <TermName xmlns="http://schemas.microsoft.com/office/infopath/2007/PartnerControls">SOGEVAC SV 70 BI2</TermName>
          <TermId xmlns="http://schemas.microsoft.com/office/infopath/2007/PartnerControls">a84b7a59-8053-4216-b425-cf65ef259807</TermId>
        </TermInfo>
      </Terms>
    </l770135389c546a288ed37b64d22d66f>
    <AD_x002d_access_x0020_level xmlns="8b8f8672-5464-40ad-9bd2-73704a9a2ed9">AD</AD_x002d_access_x0020_level>
    <_ip_UnifiedCompliancePolicyUIAction xmlns="http://schemas.microsoft.com/sharepoint/v3" xsi:nil="true"/>
    <Can_x0020_be_x0020_personalized xmlns="8b8f8672-5464-40ad-9bd2-73704a9a2ed9">false</Can_x0020_be_x0020_personalized>
    <aeda687371c049a4a8da3027834b21c6 xmlns="8b8f8672-5464-40ad-9bd2-73704a9a2ed9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Sales Material</TermName>
          <TermId xmlns="http://schemas.microsoft.com/office/infopath/2007/PartnerControls">c5524448-9bb1-4d36-aab8-b4dfa6a9e28e</TermId>
        </TermInfo>
      </Terms>
    </aeda687371c049a4a8da3027834b21c6>
    <Re_x002d_PublishShowpad xmlns="8b8f8672-5464-40ad-9bd2-73704a9a2ed9">true</Re_x002d_PublishShowpad>
    <Showpad_x0020_Library xmlns="8b8f8672-5464-40ad-9bd2-73704a9a2ed9">
      <Value>Leybold</Value>
    </Showpad_x0020_Library>
    <j2d675cf6f8b493ab8d6d919c5809335 xmlns="8b8f8672-5464-40ad-9bd2-73704a9a2ed9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English</TermName>
          <TermId xmlns="http://schemas.microsoft.com/office/infopath/2007/PartnerControls">8c6f12e4-27c5-43da-a3e8-1bc2d2a9005e</TermId>
        </TermInfo>
      </Terms>
    </j2d675cf6f8b493ab8d6d919c5809335>
    <e5a9dc8a4acc41b4ab9d05a2dea6d199 xmlns="8b8f8672-5464-40ad-9bd2-73704a9a2ed9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Industrial Vacuum</TermName>
          <TermId xmlns="http://schemas.microsoft.com/office/infopath/2007/PartnerControls">2d704f88-fa8a-46ef-aea7-1f73d7ff6942</TermId>
        </TermInfo>
      </Terms>
    </e5a9dc8a4acc41b4ab9d05a2dea6d199>
    <_ip_UnifiedCompliancePolicyProperties xmlns="http://schemas.microsoft.com/sharepoint/v3" xsi:nil="true"/>
    <UpdateFromWP xmlns="8b8f8672-5464-40ad-9bd2-73704a9a2ed9" xsi:nil="true"/>
    <Kiosk_x0020_Mode xmlns="8b8f8672-5464-40ad-9bd2-73704a9a2ed9">true</Kiosk_x0020_Mode>
    <h146d098e17d48db932f64bdd82a1b1f xmlns="8b8f8672-5464-40ad-9bd2-73704a9a2ed9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Leybold</TermName>
          <TermId xmlns="http://schemas.microsoft.com/office/infopath/2007/PartnerControls">ad9fb670-fb78-4cd8-9e59-4b55016ee39f</TermId>
        </TermInfo>
      </Terms>
    </h146d098e17d48db932f64bdd82a1b1f>
    <PublishToWebshop xmlns="8b8f8672-5464-40ad-9bd2-73704a9a2ed9">true</PublishToWebshop>
    <Can_x0020_be_x0020_downloaded xmlns="8b8f8672-5464-40ad-9bd2-73704a9a2ed9">true</Can_x0020_be_x0020_downloaded>
    <Source_x002d_ID xmlns="8b8f8672-5464-40ad-9bd2-73704a9a2ed9">
      <Value>Leybold_Industrial</Value>
    </Source_x002d_ID>
    <f2d5972966324d12a3365046f8a76d4c xmlns="8b8f8672-5464-40ad-9bd2-73704a9a2ed9">Public|01f97b66-a77b-483f-b745-74f8b22bd8c5</f2d5972966324d12a3365046f8a76d4c>
    <Can_x0020_be_x0020_annotated xmlns="8b8f8672-5464-40ad-9bd2-73704a9a2ed9">false</Can_x0020_be_x0020_annotated>
    <Can_x0020_be_x0020_shared xmlns="8b8f8672-5464-40ad-9bd2-73704a9a2ed9">true</Can_x0020_be_x0020_shared>
    <doc_x002d_type xmlns="8b8f8672-5464-40ad-9bd2-73704a9a2ed9" xsi:nil="true"/>
    <o515c6eed5f14518809cf84428591314 xmlns="8b8f8672-5464-40ad-9bd2-73704a9a2ed9">
      <Terms xmlns="http://schemas.microsoft.com/office/infopath/2007/PartnerControls"/>
    </o515c6eed5f14518809cf84428591314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9D65BF3BCCB542A8D37F0942A33491" ma:contentTypeVersion="74" ma:contentTypeDescription="Create a new document." ma:contentTypeScope="" ma:versionID="cf02bca2033f845c8571d697682c4253">
  <xsd:schema xmlns:xsd="http://www.w3.org/2001/XMLSchema" xmlns:xs="http://www.w3.org/2001/XMLSchema" xmlns:p="http://schemas.microsoft.com/office/2006/metadata/properties" xmlns:ns1="http://schemas.microsoft.com/sharepoint/v3" xmlns:ns2="8b8f8672-5464-40ad-9bd2-73704a9a2ed9" xmlns:ns3="a647f885-bc63-43aa-ab7e-079597df8cdd" targetNamespace="http://schemas.microsoft.com/office/2006/metadata/properties" ma:root="true" ma:fieldsID="be2a9d3cf91c118a8168f37d95e33d37" ns1:_="" ns2:_="" ns3:_="">
    <xsd:import namespace="http://schemas.microsoft.com/sharepoint/v3"/>
    <xsd:import namespace="8b8f8672-5464-40ad-9bd2-73704a9a2ed9"/>
    <xsd:import namespace="a647f885-bc63-43aa-ab7e-079597df8cdd"/>
    <xsd:element name="properties">
      <xsd:complexType>
        <xsd:sequence>
          <xsd:element name="documentManagement">
            <xsd:complexType>
              <xsd:all>
                <xsd:element ref="ns2:PublishToWebshop" minOccurs="0"/>
                <xsd:element ref="ns2:Re_x002d_PublishShowpad" minOccurs="0"/>
                <xsd:element ref="ns2:Showpad_x0020_Library" minOccurs="0"/>
                <xsd:element ref="ns2:AD_x002d_access_x0020_level" minOccurs="0"/>
                <xsd:element ref="ns2:Can_x0020_be_x0020_shared" minOccurs="0"/>
                <xsd:element ref="ns2:Can_x0020_be_x0020_downloaded" minOccurs="0"/>
                <xsd:element ref="ns2:Can_x0020_be_x0020_annotated" minOccurs="0"/>
                <xsd:element ref="ns2:Can_x0020_be_x0020_personalized" minOccurs="0"/>
                <xsd:element ref="ns2:Kiosk_x0020_Mode" minOccurs="0"/>
                <xsd:element ref="ns2:Source_x002d_ID" minOccurs="0"/>
                <xsd:element ref="ns2:doc_x002d_type" minOccurs="0"/>
                <xsd:element ref="ns2:UpdateFromWP" minOccurs="0"/>
                <xsd:element ref="ns2:MediaServiceMetadata" minOccurs="0"/>
                <xsd:element ref="ns2:MediaServiceFastMetadata" minOccurs="0"/>
                <xsd:element ref="ns2:e5a9dc8a4acc41b4ab9d05a2dea6d199" minOccurs="0"/>
                <xsd:element ref="ns3:TaxCatchAll" minOccurs="0"/>
                <xsd:element ref="ns2:h146d098e17d48db932f64bdd82a1b1f" minOccurs="0"/>
                <xsd:element ref="ns2:j2d675cf6f8b493ab8d6d919c5809335" minOccurs="0"/>
                <xsd:element ref="ns2:l770135389c546a288ed37b64d22d66f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aeda687371c049a4a8da3027834b21c6" minOccurs="0"/>
                <xsd:element ref="ns2:f2d5972966324d12a3365046f8a76d4c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1:_ip_UnifiedCompliancePolicyProperties" minOccurs="0"/>
                <xsd:element ref="ns2:o515c6eed5f14518809cf84428591314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UIAction" ma:index="44" nillable="true" ma:displayName="Unified Compliance Policy UI Action" ma:hidden="true" ma:internalName="_ip_UnifiedCompliancePolicyUIAction" ma:readOnly="false">
      <xsd:simpleType>
        <xsd:restriction base="dms:Text"/>
      </xsd:simpleType>
    </xsd:element>
    <xsd:element name="_ip_UnifiedCompliancePolicyProperties" ma:index="51" nillable="true" ma:displayName="Unified Compliance Policy Properties" ma:hidden="true" ma:internalName="_ip_UnifiedCompliancePolicyProperties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f8672-5464-40ad-9bd2-73704a9a2ed9" elementFormDefault="qualified">
    <xsd:import namespace="http://schemas.microsoft.com/office/2006/documentManagement/types"/>
    <xsd:import namespace="http://schemas.microsoft.com/office/infopath/2007/PartnerControls"/>
    <xsd:element name="PublishToWebshop" ma:index="2" nillable="true" ma:displayName="Publish to Webshop" ma:default="0" ma:indexed="true" ma:internalName="PublishToWebshop" ma:readOnly="false">
      <xsd:simpleType>
        <xsd:restriction base="dms:Boolean"/>
      </xsd:simpleType>
    </xsd:element>
    <xsd:element name="Re_x002d_PublishShowpad" ma:index="3" nillable="true" ma:displayName="Publish to Showpad" ma:default="0" ma:internalName="Re_x002d_PublishShowpad" ma:readOnly="false">
      <xsd:simpleType>
        <xsd:restriction base="dms:Boolean"/>
      </xsd:simpleType>
    </xsd:element>
    <xsd:element name="Showpad_x0020_Library" ma:index="4" nillable="true" ma:displayName="Showpad Library" ma:default="Leybold" ma:description="This is the  branded Showpad (target)" ma:internalName="Showpad_x0020_Library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Leybold"/>
                  </xsd:restriction>
                </xsd:simpleType>
              </xsd:element>
            </xsd:sequence>
          </xsd:extension>
        </xsd:complexContent>
      </xsd:complexType>
    </xsd:element>
    <xsd:element name="AD_x002d_access_x0020_level" ma:index="12" nillable="true" ma:displayName="AD-access level" ma:default="AD" ma:format="Dropdown" ma:internalName="AD_x002d_access_x0020_level" ma:readOnly="false">
      <xsd:simpleType>
        <xsd:restriction base="dms:Choice">
          <xsd:enumeration value="AD"/>
          <xsd:enumeration value="APS"/>
          <xsd:enumeration value="SG"/>
        </xsd:restriction>
      </xsd:simpleType>
    </xsd:element>
    <xsd:element name="Can_x0020_be_x0020_shared" ma:index="13" nillable="true" ma:displayName="Can be shared" ma:default="1" ma:internalName="Can_x0020_be_x0020_shared" ma:readOnly="false">
      <xsd:simpleType>
        <xsd:restriction base="dms:Boolean"/>
      </xsd:simpleType>
    </xsd:element>
    <xsd:element name="Can_x0020_be_x0020_downloaded" ma:index="14" nillable="true" ma:displayName="Can be downloaded" ma:default="1" ma:internalName="Can_x0020_be_x0020_downloaded" ma:readOnly="false">
      <xsd:simpleType>
        <xsd:restriction base="dms:Boolean"/>
      </xsd:simpleType>
    </xsd:element>
    <xsd:element name="Can_x0020_be_x0020_annotated" ma:index="15" nillable="true" ma:displayName="Can be annotated" ma:default="0" ma:description="&quot;Yes&quot; permits annotating a pdf File in Showpad - Must be set &quot;NO&quot; for jpg and similar types!" ma:internalName="Can_x0020_be_x0020_annotated" ma:readOnly="false">
      <xsd:simpleType>
        <xsd:restriction base="dms:Boolean"/>
      </xsd:simpleType>
    </xsd:element>
    <xsd:element name="Can_x0020_be_x0020_personalized" ma:index="16" nillable="true" ma:displayName="Can be personalized" ma:default="0" ma:description="&quot;Yes&quot; permits editing a MS Office File in Showpad - Must be set &quot;NO&quot; for pdf and similar types!" ma:internalName="Can_x0020_be_x0020_personalized" ma:readOnly="false">
      <xsd:simpleType>
        <xsd:restriction base="dms:Boolean"/>
      </xsd:simpleType>
    </xsd:element>
    <xsd:element name="Kiosk_x0020_Mode" ma:index="17" nillable="true" ma:displayName="Kiosk Mode" ma:default="1" ma:internalName="Kiosk_x0020_Mode" ma:readOnly="false">
      <xsd:simpleType>
        <xsd:restriction base="dms:Boolean"/>
      </xsd:simpleType>
    </xsd:element>
    <xsd:element name="Source_x002d_ID" ma:index="18" nillable="true" ma:displayName="Source-ID" ma:default="Leybold_Industrial" ma:description="Identifies this SharePoint for Showpad feedback purposes" ma:internalName="Source_x002d_ID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Leybold_Industrial"/>
                  </xsd:restriction>
                </xsd:simpleType>
              </xsd:element>
            </xsd:sequence>
          </xsd:extension>
        </xsd:complexContent>
      </xsd:complexType>
    </xsd:element>
    <xsd:element name="doc_x002d_type" ma:index="19" nillable="true" ma:displayName="doc-type" ma:description="Types of documents used by Application Development" ma:format="Dropdown" ma:internalName="doc_x002d_type" ma:readOnly="false">
      <xsd:simpleType>
        <xsd:restriction base="dms:Choice">
          <xsd:enumeration value="Application note"/>
          <xsd:enumeration value="record of webseminar"/>
          <xsd:enumeration value="presentation of webseminar"/>
          <xsd:enumeration value="miscellaneous"/>
        </xsd:restriction>
      </xsd:simpleType>
    </xsd:element>
    <xsd:element name="UpdateFromWP" ma:index="21" nillable="true" ma:displayName="UpdateFromWP" ma:internalName="UpdateFromWP" ma:readOnly="false">
      <xsd:simpleType>
        <xsd:restriction base="dms:Text">
          <xsd:maxLength value="255"/>
        </xsd:restriction>
      </xsd:simpleType>
    </xsd:element>
    <xsd:element name="MediaServiceMetadata" ma:index="2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4" nillable="true" ma:displayName="MediaServiceFastMetadata" ma:hidden="true" ma:internalName="MediaServiceFastMetadata" ma:readOnly="true">
      <xsd:simpleType>
        <xsd:restriction base="dms:Note"/>
      </xsd:simpleType>
    </xsd:element>
    <xsd:element name="e5a9dc8a4acc41b4ab9d05a2dea6d199" ma:index="25" nillable="true" ma:taxonomy="true" ma:internalName="e5a9dc8a4acc41b4ab9d05a2dea6d199" ma:taxonomyFieldName="VTBA_x0020_Division" ma:displayName="VTBA Division" ma:readOnly="false" ma:default="434;#Industrial Vacuum|2d704f88-fa8a-46ef-aea7-1f73d7ff6942" ma:fieldId="{e5a9dc8a-4acc-41b4-ab9d-05a2dea6d199}" ma:sspId="f96acbc8-d254-4db0-b38e-5e1276a9f789" ma:termSetId="b2cb7fd8-0301-41cf-a374-a0f51c1e5ec7" ma:anchorId="330d2d9a-06f5-4da7-a260-46adcb6a5eea" ma:open="false" ma:isKeyword="false">
      <xsd:complexType>
        <xsd:sequence>
          <xsd:element ref="pc:Terms" minOccurs="0" maxOccurs="1"/>
        </xsd:sequence>
      </xsd:complexType>
    </xsd:element>
    <xsd:element name="h146d098e17d48db932f64bdd82a1b1f" ma:index="27" nillable="true" ma:taxonomy="true" ma:internalName="h146d098e17d48db932f64bdd82a1b1f" ma:taxonomyFieldName="Brands" ma:displayName="Brands" ma:indexed="true" ma:readOnly="false" ma:default="20;#Leybold|ad9fb670-fb78-4cd8-9e59-4b55016ee39f" ma:fieldId="{1146d098-e17d-48db-932f-64bdd82a1b1f}" ma:sspId="f96acbc8-d254-4db0-b38e-5e1276a9f789" ma:termSetId="49e32f8a-d3b3-410d-b6c5-5ed3e9f13c0d" ma:anchorId="a6efa527-2c85-4f7a-a0a1-a62a36d75377" ma:open="false" ma:isKeyword="false">
      <xsd:complexType>
        <xsd:sequence>
          <xsd:element ref="pc:Terms" minOccurs="0" maxOccurs="1"/>
        </xsd:sequence>
      </xsd:complexType>
    </xsd:element>
    <xsd:element name="j2d675cf6f8b493ab8d6d919c5809335" ma:index="28" nillable="true" ma:taxonomy="true" ma:internalName="j2d675cf6f8b493ab8d6d919c5809335" ma:taxonomyFieldName="Language" ma:displayName="Language" ma:readOnly="false" ma:default="21;#English|8c6f12e4-27c5-43da-a3e8-1bc2d2a9005e" ma:fieldId="{32d675cf-6f8b-493a-b8d6-d919c5809335}" ma:taxonomyMulti="true" ma:sspId="f96acbc8-d254-4db0-b38e-5e1276a9f789" ma:termSetId="49e32f8a-d3b3-410d-b6c5-5ed3e9f13c0d" ma:anchorId="42ce74d0-feb6-48aa-a1d4-f0888fc544e4" ma:open="false" ma:isKeyword="false">
      <xsd:complexType>
        <xsd:sequence>
          <xsd:element ref="pc:Terms" minOccurs="0" maxOccurs="1"/>
        </xsd:sequence>
      </xsd:complexType>
    </xsd:element>
    <xsd:element name="l770135389c546a288ed37b64d22d66f" ma:index="29" nillable="true" ma:taxonomy="true" ma:internalName="l770135389c546a288ed37b64d22d66f" ma:taxonomyFieldName="Showpad_x0020_Tags" ma:displayName="Showpad Tags" ma:readOnly="false" ma:default="" ma:fieldId="{57701353-89c5-46a2-88ed-37b64d22d66f}" ma:taxonomyMulti="true" ma:sspId="f96acbc8-d254-4db0-b38e-5e1276a9f789" ma:termSetId="49e32f8a-d3b3-410d-b6c5-5ed3e9f13c0d" ma:anchorId="81e60526-9d29-4768-8b54-b601477d46ee" ma:open="false" ma:isKeyword="false">
      <xsd:complexType>
        <xsd:sequence>
          <xsd:element ref="pc:Terms" minOccurs="0" maxOccurs="1"/>
        </xsd:sequence>
      </xsd:complex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  <xsd:element name="aeda687371c049a4a8da3027834b21c6" ma:index="35" nillable="true" ma:taxonomy="true" ma:internalName="aeda687371c049a4a8da3027834b21c6" ma:taxonomyFieldName="Smart_x0020_Folder" ma:displayName="Smart Folder" ma:readOnly="false" ma:default="" ma:fieldId="{aeda6873-71c0-49a4-a8da-3027834b21c6}" ma:sspId="f96acbc8-d254-4db0-b38e-5e1276a9f789" ma:termSetId="49e32f8a-d3b3-410d-b6c5-5ed3e9f13c0d" ma:anchorId="5391152e-a120-4032-92d7-860db814bf75" ma:open="false" ma:isKeyword="false">
      <xsd:complexType>
        <xsd:sequence>
          <xsd:element ref="pc:Terms" minOccurs="0" maxOccurs="1"/>
        </xsd:sequence>
      </xsd:complexType>
    </xsd:element>
    <xsd:element name="f2d5972966324d12a3365046f8a76d4c" ma:index="36" nillable="true" ma:displayName="Access Level_0" ma:hidden="true" ma:internalName="f2d5972966324d12a3365046f8a76d4c" ma:readOnly="false">
      <xsd:simpleType>
        <xsd:restriction base="dms:Note"/>
      </xsd:simpleType>
    </xsd:element>
    <xsd:element name="MediaServiceOCR" ma:index="37" nillable="true" ma:displayName="Extracted Text" ma:description="" ma:hidden="true" ma:internalName="MediaServiceOCR" ma:readOnly="true">
      <xsd:simpleType>
        <xsd:restriction base="dms:Note"/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description="" ma:hidden="true" ma:internalName="MediaServiceKeyPoints" ma:readOnly="true">
      <xsd:simpleType>
        <xsd:restriction base="dms:Note"/>
      </xsd:simpleType>
    </xsd:element>
    <xsd:element name="MediaLengthInSeconds" ma:index="40" nillable="true" ma:displayName="MediaLengthInSeconds" ma:description="" ma:hidden="true" ma:internalName="MediaLengthInSeconds" ma:readOnly="true">
      <xsd:simpleType>
        <xsd:restriction base="dms:Unknown"/>
      </xsd:simpleType>
    </xsd:element>
    <xsd:element name="lcf76f155ced4ddcb4097134ff3c332f" ma:index="41" nillable="true" ma:taxonomy="true" ma:internalName="lcf76f155ced4ddcb4097134ff3c332f" ma:taxonomyFieldName="MediaServiceImageTags" ma:displayName="Image Tags" ma:readOnly="false" ma:fieldId="{5cf76f15-5ced-4ddc-b409-7134ff3c332f}" ma:taxonomyMulti="true" ma:sspId="f96acbc8-d254-4db0-b38e-5e1276a9f7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49" nillable="true" ma:displayName="Location" ma:hidden="true" ma:indexed="true" ma:internalName="MediaServiceLocation" ma:readOnly="true">
      <xsd:simpleType>
        <xsd:restriction base="dms:Text"/>
      </xsd:simpleType>
    </xsd:element>
    <xsd:element name="o515c6eed5f14518809cf84428591314" ma:index="52" nillable="true" ma:taxonomy="true" ma:internalName="o515c6eed5f14518809cf84428591314" ma:taxonomyFieldName="Application_x0020_Tags" ma:displayName="Application Tags" ma:readOnly="false" ma:default="" ma:fieldId="{8515c6ee-d5f1-4518-809c-f84428591314}" ma:taxonomyMulti="true" ma:sspId="f96acbc8-d254-4db0-b38e-5e1276a9f789" ma:termSetId="43386a5b-06e1-4e48-a42a-6aaf7297c4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BillingMetadata" ma:index="5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47f885-bc63-43aa-ab7e-079597df8cdd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1ac8f609-3706-49af-a4cd-18f17230e2d6}" ma:internalName="TaxCatchAll" ma:readOnly="false" ma:showField="CatchAllData" ma:web="a647f885-bc63-43aa-ab7e-079597df8c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31" nillable="true" ma:displayName="Shared With" ma:description="" ma:hidden="true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2" nillable="true" ma:displayName="Shared With Details" ma:description="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5482D2-51F5-4FD8-A48C-A293B13661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93B270-D514-4C62-8E16-26AB133536C4}">
  <ds:schemaRefs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schemas.microsoft.com/sharepoint/v3"/>
    <ds:schemaRef ds:uri="http://www.w3.org/XML/1998/namespace"/>
    <ds:schemaRef ds:uri="8b8f8672-5464-40ad-9bd2-73704a9a2ed9"/>
    <ds:schemaRef ds:uri="http://schemas.microsoft.com/office/infopath/2007/PartnerControls"/>
    <ds:schemaRef ds:uri="http://schemas.openxmlformats.org/package/2006/metadata/core-properties"/>
    <ds:schemaRef ds:uri="a647f885-bc63-43aa-ab7e-079597df8cdd"/>
  </ds:schemaRefs>
</ds:datastoreItem>
</file>

<file path=customXml/itemProps3.xml><?xml version="1.0" encoding="utf-8"?>
<ds:datastoreItem xmlns:ds="http://schemas.openxmlformats.org/officeDocument/2006/customXml" ds:itemID="{A0EBCC83-8E1B-49A4-B12E-7654A3A75A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b8f8672-5464-40ad-9bd2-73704a9a2ed9"/>
    <ds:schemaRef ds:uri="a647f885-bc63-43aa-ab7e-079597df8c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8ba78f3-e885-4f72-b1ea-70a5baf6c96c}" enabled="1" method="Privileged" siteId="{556e6b1f-b49d-4278-8baf-db06eeefc8e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7710</TotalTime>
  <Words>3962</Words>
  <Application>Microsoft Office PowerPoint</Application>
  <PresentationFormat>Widescreen</PresentationFormat>
  <Paragraphs>1091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Leybold Master 2022</vt:lpstr>
      <vt:lpstr>SOGEVAC SV 55 BI² SV 70 BI² </vt:lpstr>
      <vt:lpstr>Agenda</vt:lpstr>
      <vt:lpstr>SOGEVAC - Product range SV 16 DI - 120 BI FC</vt:lpstr>
      <vt:lpstr>SOGEVAC SV 55 / 70 BI²</vt:lpstr>
      <vt:lpstr>SOGEVAC SV 70 BI²</vt:lpstr>
      <vt:lpstr>SOGEVAC SV 55 BI²</vt:lpstr>
      <vt:lpstr>SOGEVAC SV 55 BI² vs. 28 BI</vt:lpstr>
      <vt:lpstr>SOGEVAC SV 55 / 70 BI²</vt:lpstr>
      <vt:lpstr>SOGEVAC SV 55 / 70 BI²</vt:lpstr>
      <vt:lpstr>SOGEVAC SV 55 / 70 BI²</vt:lpstr>
      <vt:lpstr>SOGEVAC SV 55 / 70 BI²</vt:lpstr>
      <vt:lpstr>SOGEVAC SV 30 /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/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SOGEVAC SV 55 / 70 BI²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250130 SOGEVAC SV55 70 BI² presentation customer</dc:title>
  <dc:creator>Mahima Sahni</dc:creator>
  <cp:lastModifiedBy>Li Ouyang</cp:lastModifiedBy>
  <cp:revision>16</cp:revision>
  <cp:lastPrinted>2016-10-03T11:48:12Z</cp:lastPrinted>
  <dcterms:created xsi:type="dcterms:W3CDTF">2022-10-19T10:03:19Z</dcterms:created>
  <dcterms:modified xsi:type="dcterms:W3CDTF">2026-10-29T10:28:43Z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3080368</vt:lpwstr>
  </property>
  <property fmtid="{D5CDD505-2E9C-101B-9397-08002B2CF9AE}" pid="3" name="NXPowerLiteVersion">
    <vt:lpwstr>D4.1.4</vt:lpwstr>
  </property>
  <property fmtid="{D5CDD505-2E9C-101B-9397-08002B2CF9AE}" pid="4" name="ArticulateGUID">
    <vt:lpwstr>FB958B0B-D81D-4A98-BADD-95CB8175D720</vt:lpwstr>
  </property>
  <property fmtid="{D5CDD505-2E9C-101B-9397-08002B2CF9AE}" pid="5" name="ArticulatePath">
    <vt:lpwstr>Leybold Powerpoint Templates_5012022</vt:lpwstr>
  </property>
  <property fmtid="{D5CDD505-2E9C-101B-9397-08002B2CF9AE}" pid="6" name="MediaServiceImageTags">
    <vt:lpwstr/>
  </property>
  <property fmtid="{D5CDD505-2E9C-101B-9397-08002B2CF9AE}" pid="7" name="ContentTypeId">
    <vt:lpwstr>0x010100149D65BF3BCCB542A8D37F0942A33491</vt:lpwstr>
  </property>
  <property fmtid="{D5CDD505-2E9C-101B-9397-08002B2CF9AE}" pid="8" name="_ExtendedDescription">
    <vt:lpwstr/>
  </property>
  <property fmtid="{D5CDD505-2E9C-101B-9397-08002B2CF9AE}" pid="9" name="Smart Folder">
    <vt:lpwstr>29;#Sales Material|c5524448-9bb1-4d36-aab8-b4dfa6a9e28e</vt:lpwstr>
  </property>
  <property fmtid="{D5CDD505-2E9C-101B-9397-08002B2CF9AE}" pid="10" name="Brands">
    <vt:lpwstr>20;#Leybold|ad9fb670-fb78-4cd8-9e59-4b55016ee39f</vt:lpwstr>
  </property>
  <property fmtid="{D5CDD505-2E9C-101B-9397-08002B2CF9AE}" pid="11" name="VTBA_x0020_Division">
    <vt:lpwstr>434;#Industrial Vacuum|2d704f88-fa8a-46ef-aea7-1f73d7ff6942</vt:lpwstr>
  </property>
  <property fmtid="{D5CDD505-2E9C-101B-9397-08002B2CF9AE}" pid="12" name="VTBA Division">
    <vt:lpwstr>434;#Industrial Vacuum|2d704f88-fa8a-46ef-aea7-1f73d7ff6942</vt:lpwstr>
  </property>
  <property fmtid="{D5CDD505-2E9C-101B-9397-08002B2CF9AE}" pid="13" name="Showpad Tags">
    <vt:lpwstr>1007;#SOGEVAC SV 55 BI2|f0777451-a651-4c02-a66c-dcaf7d95ac47;#1008;#SOGEVAC SV 70 BI2|a84b7a59-8053-4216-b425-cf65ef259807</vt:lpwstr>
  </property>
  <property fmtid="{D5CDD505-2E9C-101B-9397-08002B2CF9AE}" pid="14" name="Access Level">
    <vt:lpwstr>30;#Public|01f97b66-a77b-483f-b745-74f8b22bd8c5</vt:lpwstr>
  </property>
  <property fmtid="{D5CDD505-2E9C-101B-9397-08002B2CF9AE}" pid="15" name="Language">
    <vt:lpwstr>21;#English|8c6f12e4-27c5-43da-a3e8-1bc2d2a9005e</vt:lpwstr>
  </property>
  <property fmtid="{D5CDD505-2E9C-101B-9397-08002B2CF9AE}" pid="16" name="Showpad_x0020_Tags">
    <vt:lpwstr>1007;#SOGEVAC SV 55 BI2|f0777451-a651-4c02-a66c-dcaf7d95ac47;#1008;#SOGEVAC SV 70 BI2|a84b7a59-8053-4216-b425-cf65ef259807</vt:lpwstr>
  </property>
  <property fmtid="{D5CDD505-2E9C-101B-9397-08002B2CF9AE}" pid="17" name="Smart_x0020_Folder">
    <vt:lpwstr>29;#Sales Material|c5524448-9bb1-4d36-aab8-b4dfa6a9e28e</vt:lpwstr>
  </property>
  <property fmtid="{D5CDD505-2E9C-101B-9397-08002B2CF9AE}" pid="18" name="Access_x0020_Level">
    <vt:lpwstr>30;#Public|01f97b66-a77b-483f-b745-74f8b22bd8c5</vt:lpwstr>
  </property>
  <property fmtid="{D5CDD505-2E9C-101B-9397-08002B2CF9AE}" pid="19" name="Application_x0020_Tags">
    <vt:lpwstr/>
  </property>
  <property fmtid="{D5CDD505-2E9C-101B-9397-08002B2CF9AE}" pid="20" name="Application Tags">
    <vt:lpwstr/>
  </property>
</Properties>
</file>