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024" r:id="rId2"/>
    <p:sldId id="2025" r:id="rId3"/>
    <p:sldId id="1987" r:id="rId4"/>
    <p:sldId id="2051" r:id="rId5"/>
    <p:sldId id="2052" r:id="rId6"/>
    <p:sldId id="1988" r:id="rId7"/>
    <p:sldId id="2026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i Du(LUXSHARE-ICT)" initials="W" lastIdx="1" clrIdx="0"/>
  <p:cmAuthor id="2" name="Yuanyuan Shao(LUXSHARE-ICT)" initials="Y" lastIdx="2" clrIdx="1"/>
  <p:cmAuthor id="3" name="Mia Vida Villanueva" initials="M" lastIdx="1" clrIdx="0"/>
  <p:cmAuthor id="4" name="1206988966@qq.com" initials="1" lastIdx="1" clrIdx="2"/>
  <p:cmAuthor id="5" name="姜伟光" initials="姜" lastIdx="1" clrIdx="0"/>
  <p:cmAuthor id="6" name="admin" initials="a" lastIdx="2" clrIdx="3"/>
  <p:cmAuthor id="7" name="Administrator" initials="A" lastIdx="2" clrIdx="2"/>
  <p:cmAuthor id="8" name="宋洁然" initials="宋" lastIdx="2" clrIdx="1"/>
  <p:cmAuthor id="9" name="ming qiu" initials="m" lastIdx="17" clrIdx="1"/>
  <p:cmAuthor id="10" name="IY000767" initials="I" lastIdx="0" clrIdx="0"/>
  <p:cmAuthor id="11" name="Bo.Peng" initials="B" lastIdx="1" clrIdx="0"/>
  <p:cmAuthor id="12" name="FengZhaoMing" initials="F" lastIdx="2" clrIdx="0"/>
  <p:cmAuthor id="13" name="like" initials="l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83"/>
    <a:srgbClr val="FFFFFF"/>
    <a:srgbClr val="009089"/>
    <a:srgbClr val="969696"/>
    <a:srgbClr val="EAEAEA"/>
    <a:srgbClr val="008D86"/>
    <a:srgbClr val="D9D9D9"/>
    <a:srgbClr val="63B9CD"/>
    <a:srgbClr val="089188"/>
    <a:srgbClr val="259A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7" autoAdjust="0"/>
    <p:restoredTop sz="96305" autoAdjust="0"/>
  </p:normalViewPr>
  <p:slideViewPr>
    <p:cSldViewPr snapToGrid="0">
      <p:cViewPr varScale="1">
        <p:scale>
          <a:sx n="89" d="100"/>
          <a:sy n="89" d="100"/>
        </p:scale>
        <p:origin x="2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750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FCDC0-DE72-4E06-AE3E-A796440E6529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137F3-1E20-44DB-95D8-4B09FC2FD0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08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434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3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8336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8434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184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4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350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482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5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5859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0482" name="备注占位符 2"/>
          <p:cNvSpPr>
            <a:spLocks noGrp="1" noRot="1"/>
          </p:cNvSpPr>
          <p:nvPr>
            <p:ph type="body"/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en-US" altLang="zh-CN" dirty="0"/>
          </a:p>
        </p:txBody>
      </p:sp>
      <p:sp>
        <p:nvSpPr>
          <p:cNvPr id="204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Calibri" panose="020F0502020204030204" pitchFamily="2" charset="0"/>
                <a:ea typeface="宋体" panose="02010600030101010101" pitchFamily="2" charset="-122"/>
              </a:rPr>
              <a:t>6</a:t>
            </a:fld>
            <a:endParaRPr lang="zh-CN" altLang="en-US" sz="120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4158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7088" y="127382"/>
            <a:ext cx="9530774" cy="676209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10473193" y="381024"/>
            <a:ext cx="1337808" cy="344884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9455384" y="6503715"/>
            <a:ext cx="24240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www.quick-global.com  |  </a:t>
            </a:r>
            <a:r>
              <a:rPr lang="en-US" altLang="zh-CN" sz="10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-789-7899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344033" y="6484397"/>
            <a:ext cx="2246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QUICK INTELLIGENT</a:t>
            </a:r>
            <a:r>
              <a:rPr lang="zh-CN" altLang="en-US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/>
          <p:cNvSpPr/>
          <p:nvPr userDrawn="1"/>
        </p:nvSpPr>
        <p:spPr>
          <a:xfrm rot="16200000">
            <a:off x="160237" y="305781"/>
            <a:ext cx="764382" cy="1528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738" y="381000"/>
            <a:ext cx="1338262" cy="344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文本框 9"/>
          <p:cNvSpPr txBox="1"/>
          <p:nvPr userDrawn="1"/>
        </p:nvSpPr>
        <p:spPr>
          <a:xfrm>
            <a:off x="9455150" y="6503988"/>
            <a:ext cx="2424113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www.quick-global.com  |  </a:t>
            </a:r>
            <a:r>
              <a:rPr lang="en-US" altLang="zh-CN" sz="1000" b="1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400</a:t>
            </a:r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-789-7899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  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4100" name="文本框 10"/>
          <p:cNvSpPr txBox="1"/>
          <p:nvPr userDrawn="1"/>
        </p:nvSpPr>
        <p:spPr>
          <a:xfrm>
            <a:off x="344488" y="6484938"/>
            <a:ext cx="2246312" cy="2460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lvl="0" indent="0"/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QUICK INTELLIGENT</a:t>
            </a:r>
            <a:r>
              <a:rPr lang="zh-CN" altLang="en-US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>
                <a:solidFill>
                  <a:srgbClr val="A6A6A6"/>
                </a:solidFill>
                <a:latin typeface="Calibri" panose="020F0502020204030204" pitchFamily="2" charset="0"/>
                <a:ea typeface="宋体" panose="02010600030101010101" pitchFamily="2" charset="-122"/>
              </a:rPr>
              <a:t>EQUIPMENT</a:t>
            </a:r>
            <a:endParaRPr lang="zh-CN" altLang="en-US" sz="1000" dirty="0">
              <a:solidFill>
                <a:srgbClr val="A6A6A6"/>
              </a:solidFill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 rot="16200000">
            <a:off x="179388" y="306388"/>
            <a:ext cx="763588" cy="15081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36905" y="0"/>
            <a:ext cx="9836150" cy="76327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/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60" b="0" i="0" strike="noStrike" kern="1200" cap="none" spc="0" normalizeH="0" baseline="0" noProof="1"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4788" cy="3651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/>
          <a:lstStyle/>
          <a:p>
            <a:pPr marL="0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strike="noStrike" kern="1200" cap="none" spc="0" normalizeH="0" baseline="0" noProof="1" dirty="0"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‹#›</a:t>
            </a:fld>
            <a:endParaRPr kumimoji="0" lang="zh-CN" altLang="en-US" sz="1260" b="0" i="0" strike="noStrike" kern="1200" cap="none" spc="0" normalizeH="0" baseline="0" noProof="1"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工具-焊接装联-激光-选焊-电子组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04"/>
          <a:stretch>
            <a:fillRect/>
          </a:stretch>
        </p:blipFill>
        <p:spPr>
          <a:xfrm>
            <a:off x="2836389" y="0"/>
            <a:ext cx="9355611" cy="43011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6712"/>
          <a:stretch>
            <a:fillRect/>
          </a:stretch>
        </p:blipFill>
        <p:spPr>
          <a:xfrm>
            <a:off x="0" y="0"/>
            <a:ext cx="3135086" cy="5061098"/>
          </a:xfrm>
          <a:custGeom>
            <a:avLst/>
            <a:gdLst>
              <a:gd name="connsiteX0" fmla="*/ 0 w 3135086"/>
              <a:gd name="connsiteY0" fmla="*/ 0 h 5061098"/>
              <a:gd name="connsiteX1" fmla="*/ 1567543 w 3135086"/>
              <a:gd name="connsiteY1" fmla="*/ 0 h 5061098"/>
              <a:gd name="connsiteX2" fmla="*/ 3135086 w 3135086"/>
              <a:gd name="connsiteY2" fmla="*/ 2530549 h 5061098"/>
              <a:gd name="connsiteX3" fmla="*/ 1567543 w 3135086"/>
              <a:gd name="connsiteY3" fmla="*/ 5061098 h 5061098"/>
              <a:gd name="connsiteX4" fmla="*/ 0 w 3135086"/>
              <a:gd name="connsiteY4" fmla="*/ 5061098 h 506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5086" h="5061098">
                <a:moveTo>
                  <a:pt x="0" y="0"/>
                </a:moveTo>
                <a:lnTo>
                  <a:pt x="1567543" y="0"/>
                </a:lnTo>
                <a:cubicBezTo>
                  <a:pt x="2433273" y="0"/>
                  <a:pt x="3135086" y="1132965"/>
                  <a:pt x="3135086" y="2530549"/>
                </a:cubicBezTo>
                <a:cubicBezTo>
                  <a:pt x="3135086" y="3928133"/>
                  <a:pt x="2433273" y="5061098"/>
                  <a:pt x="1567543" y="5061098"/>
                </a:cubicBezTo>
                <a:lnTo>
                  <a:pt x="0" y="5061098"/>
                </a:lnTo>
                <a:close/>
              </a:path>
            </a:pathLst>
          </a:custGeom>
        </p:spPr>
      </p:pic>
      <p:sp>
        <p:nvSpPr>
          <p:cNvPr id="5" name="矩形 4"/>
          <p:cNvSpPr/>
          <p:nvPr userDrawn="1"/>
        </p:nvSpPr>
        <p:spPr>
          <a:xfrm>
            <a:off x="0" y="4301148"/>
            <a:ext cx="12192000" cy="2559050"/>
          </a:xfrm>
          <a:prstGeom prst="rect">
            <a:avLst/>
          </a:prstGeom>
          <a:gradFill>
            <a:gsLst>
              <a:gs pos="50000">
                <a:srgbClr val="6D6D6D"/>
              </a:gs>
              <a:gs pos="98000">
                <a:srgbClr val="A5A4A5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1465533" y="5554665"/>
            <a:ext cx="39473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13"/>
          <p:cNvSpPr>
            <a:spLocks noGrp="1"/>
          </p:cNvSpPr>
          <p:nvPr>
            <p:ph type="title" hasCustomPrompt="1"/>
          </p:nvPr>
        </p:nvSpPr>
        <p:spPr>
          <a:xfrm>
            <a:off x="1415526" y="5061098"/>
            <a:ext cx="3947312" cy="559443"/>
          </a:xfrm>
          <a:prstGeom prst="rect">
            <a:avLst/>
          </a:prstGeom>
        </p:spPr>
        <p:txBody>
          <a:bodyPr/>
          <a:lstStyle>
            <a:lvl1pPr algn="ctr">
              <a:defRPr lang="zh-CN" altLang="en-US" sz="24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报告名称</a:t>
            </a:r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465533" y="5554665"/>
            <a:ext cx="39473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 userDrawn="1"/>
        </p:nvSpPr>
        <p:spPr>
          <a:xfrm>
            <a:off x="6922922" y="5133752"/>
            <a:ext cx="4707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快克智能装备股份有限公司</a:t>
            </a:r>
            <a:endParaRPr lang="en-US" altLang="zh-CN" sz="2800" b="1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1" name="内容占位符 20"/>
          <p:cNvSpPr>
            <a:spLocks noGrp="1"/>
          </p:cNvSpPr>
          <p:nvPr>
            <p:ph sz="quarter" idx="10" hasCustomPrompt="1"/>
          </p:nvPr>
        </p:nvSpPr>
        <p:spPr>
          <a:xfrm>
            <a:off x="8267700" y="5656263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报告日期</a:t>
            </a:r>
          </a:p>
        </p:txBody>
      </p:sp>
      <p:sp>
        <p:nvSpPr>
          <p:cNvPr id="22" name="内容占位符 20"/>
          <p:cNvSpPr>
            <a:spLocks noGrp="1"/>
          </p:cNvSpPr>
          <p:nvPr>
            <p:ph sz="quarter" idx="11" hasCustomPrompt="1"/>
          </p:nvPr>
        </p:nvSpPr>
        <p:spPr>
          <a:xfrm>
            <a:off x="1415526" y="5715646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18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事业部名称</a:t>
            </a:r>
          </a:p>
        </p:txBody>
      </p:sp>
      <p:sp>
        <p:nvSpPr>
          <p:cNvPr id="23" name="内容占位符 20"/>
          <p:cNvSpPr>
            <a:spLocks noGrp="1"/>
          </p:cNvSpPr>
          <p:nvPr>
            <p:ph sz="quarter" idx="12" hasCustomPrompt="1"/>
          </p:nvPr>
        </p:nvSpPr>
        <p:spPr>
          <a:xfrm>
            <a:off x="4600945" y="5709600"/>
            <a:ext cx="986790" cy="398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zh-CN" altLang="en-US" sz="18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姓名</a:t>
            </a:r>
          </a:p>
        </p:txBody>
      </p:sp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8" y="155276"/>
            <a:ext cx="1126067" cy="556919"/>
          </a:xfrm>
          <a:prstGeom prst="rect">
            <a:avLst/>
          </a:prstGeom>
        </p:spPr>
      </p:pic>
      <p:sp>
        <p:nvSpPr>
          <p:cNvPr id="25" name="文本框 24"/>
          <p:cNvSpPr txBox="1"/>
          <p:nvPr userDrawn="1"/>
        </p:nvSpPr>
        <p:spPr>
          <a:xfrm>
            <a:off x="3725519" y="5709855"/>
            <a:ext cx="1116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endParaRPr lang="zh-CN" altLang="en-US" dirty="0"/>
          </a:p>
        </p:txBody>
      </p:sp>
      <p:sp>
        <p:nvSpPr>
          <p:cNvPr id="33" name="内容占位符 20"/>
          <p:cNvSpPr>
            <a:spLocks noGrp="1"/>
          </p:cNvSpPr>
          <p:nvPr>
            <p:ph sz="quarter" idx="13" hasCustomPrompt="1"/>
          </p:nvPr>
        </p:nvSpPr>
        <p:spPr>
          <a:xfrm>
            <a:off x="2963334" y="3608350"/>
            <a:ext cx="9287934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0" kern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此封面模板适用以下事业部（无需在此填写内容），可删除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/>
            </a:r>
            <a:b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智能焊接工具设备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激光焊接设备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焊接装联设备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选择焊</a:t>
            </a:r>
            <a:r>
              <a:rPr lang="en-US" altLang="zh-CN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lang="zh-CN" altLang="en-US" sz="2000" b="0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电子组装设备成套事业部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快克智能PPT正文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00749" y="280415"/>
            <a:ext cx="10515600" cy="489777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PPT</a:t>
            </a:r>
            <a:r>
              <a:rPr lang="zh-CN" altLang="en-US" dirty="0"/>
              <a:t>正文标题</a:t>
            </a: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9455384" y="6503715"/>
            <a:ext cx="2388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www.quick-global.com |  </a:t>
            </a:r>
            <a:r>
              <a:rPr lang="en-US" altLang="zh-CN" sz="1000" b="1" dirty="0">
                <a:solidFill>
                  <a:schemeClr val="bg1">
                    <a:lumMod val="65000"/>
                  </a:schemeClr>
                </a:solidFill>
              </a:rPr>
              <a:t>400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-789-7899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  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44033" y="6484397"/>
            <a:ext cx="22461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QUICK INTELLIGENT</a:t>
            </a:r>
            <a:r>
              <a:rPr lang="zh-CN" altLang="en-US" sz="1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</a:rPr>
              <a:t>EQUIPMENT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4" name="矩形 13"/>
          <p:cNvSpPr/>
          <p:nvPr userDrawn="1"/>
        </p:nvSpPr>
        <p:spPr>
          <a:xfrm rot="16200000">
            <a:off x="495477" y="334606"/>
            <a:ext cx="839879" cy="170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858" y="155276"/>
            <a:ext cx="1126067" cy="556919"/>
          </a:xfrm>
          <a:prstGeom prst="rect">
            <a:avLst/>
          </a:prstGeom>
        </p:spPr>
      </p:pic>
      <p:sp>
        <p:nvSpPr>
          <p:cNvPr id="8" name="内容占位符 7"/>
          <p:cNvSpPr>
            <a:spLocks noGrp="1"/>
          </p:cNvSpPr>
          <p:nvPr>
            <p:ph sz="quarter" idx="10" hasCustomPrompt="1"/>
          </p:nvPr>
        </p:nvSpPr>
        <p:spPr>
          <a:xfrm>
            <a:off x="107278" y="327151"/>
            <a:ext cx="798513" cy="3850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rgbClr val="038B8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en-US" altLang="zh-CN" dirty="0"/>
              <a:t>1-1</a:t>
            </a:r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快克智能公司介绍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0"/>
            <a:ext cx="12192000" cy="5350904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4464004"/>
            <a:ext cx="12192000" cy="2529600"/>
          </a:xfrm>
          <a:prstGeom prst="rect">
            <a:avLst/>
          </a:prstGeom>
          <a:gradFill>
            <a:gsLst>
              <a:gs pos="50000">
                <a:srgbClr val="6D6D6D"/>
              </a:gs>
              <a:gs pos="98000">
                <a:srgbClr val="A5A4A5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63" y="130859"/>
            <a:ext cx="1262413" cy="686157"/>
          </a:xfrm>
          <a:prstGeom prst="rect">
            <a:avLst/>
          </a:prstGeom>
        </p:spPr>
      </p:pic>
      <p:sp>
        <p:nvSpPr>
          <p:cNvPr id="14" name="文本框 13"/>
          <p:cNvSpPr txBox="1"/>
          <p:nvPr userDrawn="1"/>
        </p:nvSpPr>
        <p:spPr>
          <a:xfrm>
            <a:off x="3377004" y="5058516"/>
            <a:ext cx="539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olidFill>
                  <a:schemeClr val="bg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快克智能装备股份有限公司</a:t>
            </a:r>
            <a:endParaRPr lang="en-US" altLang="zh-CN" sz="3200" b="1" dirty="0">
              <a:solidFill>
                <a:schemeClr val="bg1"/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5" name="内容占位符 20"/>
          <p:cNvSpPr>
            <a:spLocks noGrp="1"/>
          </p:cNvSpPr>
          <p:nvPr>
            <p:ph sz="quarter" idx="10" hasCustomPrompt="1"/>
          </p:nvPr>
        </p:nvSpPr>
        <p:spPr>
          <a:xfrm>
            <a:off x="5086913" y="5773792"/>
            <a:ext cx="1973580" cy="398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zh-CN" altLang="en-US" sz="20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报告日期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71330-CC90-462E-BBEF-93D561897B06}" type="datetimeFigureOut">
              <a:rPr lang="zh-CN" altLang="en-US" smtClean="0"/>
              <a:t>2025/11/4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9E745-A0DC-4075-BC7B-EFBB73BB95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506" y="527757"/>
            <a:ext cx="3931453" cy="5582032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4114800" cy="365125"/>
          </a:xfrm>
        </p:spPr>
        <p:txBody>
          <a:bodyPr wrap="square" anchor="ctr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fld id="{9A0DB2DC-4C9A-4742-B13C-FB6460FD3503}" type="slidenum">
              <a:rPr kumimoji="0" lang="zh-CN" altLang="en-US" sz="1260" b="0" i="0" u="none" strike="noStrike" kern="1200" cap="none" spc="0" normalizeH="0" baseline="0" noProof="1" dirty="0">
                <a:solidFill>
                  <a:srgbClr val="898989"/>
                </a:solidFill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2</a:t>
            </a:fld>
            <a:endParaRPr kumimoji="0" lang="zh-CN" altLang="en-US" sz="1145" b="0" i="0" u="none" strike="noStrike" kern="1200" cap="none" spc="0" normalizeH="0" baseline="0" noProof="1">
              <a:solidFill>
                <a:srgbClr val="898989"/>
              </a:solidFill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918" y="567049"/>
            <a:ext cx="2220595" cy="3809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6340" y="4474210"/>
            <a:ext cx="1689735" cy="21062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0297" y="227723"/>
            <a:ext cx="1837690" cy="38982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4065" y="3303270"/>
            <a:ext cx="2307590" cy="3277235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01</a:t>
            </a:r>
            <a:endParaRPr lang="en-US" altLang="zh-CN" dirty="0"/>
          </a:p>
        </p:txBody>
      </p:sp>
      <p:sp>
        <p:nvSpPr>
          <p:cNvPr id="17413" name="标题 1"/>
          <p:cNvSpPr>
            <a:spLocks noGrp="1"/>
          </p:cNvSpPr>
          <p:nvPr>
            <p:ph type="title"/>
          </p:nvPr>
        </p:nvSpPr>
        <p:spPr>
          <a:xfrm>
            <a:off x="1097269" y="221995"/>
            <a:ext cx="10515600" cy="489777"/>
          </a:xfrm>
        </p:spPr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Dimensions Diagram</a:t>
            </a:r>
            <a:endParaRPr lang="en-US" altLang="zh-CN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cxnSp>
        <p:nvCxnSpPr>
          <p:cNvPr id="17414" name="直接箭头连接符 13"/>
          <p:cNvCxnSpPr/>
          <p:nvPr/>
        </p:nvCxnSpPr>
        <p:spPr>
          <a:xfrm>
            <a:off x="6984193" y="1558919"/>
            <a:ext cx="19685" cy="263461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" name="矩形 15"/>
          <p:cNvSpPr/>
          <p:nvPr/>
        </p:nvSpPr>
        <p:spPr>
          <a:xfrm>
            <a:off x="6472448" y="2950839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1800mm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7416" name="直接箭头连接符 13"/>
          <p:cNvCxnSpPr/>
          <p:nvPr/>
        </p:nvCxnSpPr>
        <p:spPr>
          <a:xfrm flipH="1">
            <a:off x="2310130" y="4625975"/>
            <a:ext cx="13335" cy="147002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7417" name="直接连接符 8219"/>
          <p:cNvSpPr/>
          <p:nvPr/>
        </p:nvSpPr>
        <p:spPr>
          <a:xfrm>
            <a:off x="6968318" y="1299839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24" name="矩形 15"/>
          <p:cNvSpPr/>
          <p:nvPr/>
        </p:nvSpPr>
        <p:spPr>
          <a:xfrm>
            <a:off x="1739900" y="5189538"/>
            <a:ext cx="533400" cy="182563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0" name="直接连接符 8218"/>
          <p:cNvSpPr/>
          <p:nvPr/>
        </p:nvSpPr>
        <p:spPr>
          <a:xfrm flipV="1">
            <a:off x="2100580" y="6202680"/>
            <a:ext cx="1310005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21" name="直接连接符 8219"/>
          <p:cNvSpPr/>
          <p:nvPr/>
        </p:nvSpPr>
        <p:spPr>
          <a:xfrm flipV="1">
            <a:off x="2103277" y="4562322"/>
            <a:ext cx="1233170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35" name="矩形 15"/>
          <p:cNvSpPr/>
          <p:nvPr/>
        </p:nvSpPr>
        <p:spPr>
          <a:xfrm>
            <a:off x="3051332" y="4189488"/>
            <a:ext cx="533400" cy="180975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5" name="直接连接符 8219"/>
          <p:cNvSpPr/>
          <p:nvPr/>
        </p:nvSpPr>
        <p:spPr>
          <a:xfrm>
            <a:off x="6922598" y="4356094"/>
            <a:ext cx="739775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7" name="直接连接符 8219"/>
          <p:cNvSpPr/>
          <p:nvPr/>
        </p:nvSpPr>
        <p:spPr>
          <a:xfrm flipH="1" flipV="1">
            <a:off x="2506502" y="3753878"/>
            <a:ext cx="635" cy="43561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9" name="直接连接符 8219"/>
          <p:cNvSpPr/>
          <p:nvPr/>
        </p:nvSpPr>
        <p:spPr>
          <a:xfrm flipH="1" flipV="1">
            <a:off x="4133372" y="3591318"/>
            <a:ext cx="12065" cy="5975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33" name="文本框 8"/>
          <p:cNvSpPr txBox="1"/>
          <p:nvPr/>
        </p:nvSpPr>
        <p:spPr>
          <a:xfrm>
            <a:off x="5441315" y="4974907"/>
            <a:ext cx="2419350" cy="1046440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equipment is only the reference size of the scheme, and the actual size shall prevail after optimization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6895" y="5624195"/>
            <a:ext cx="2745105" cy="365125"/>
          </a:xfrm>
        </p:spPr>
        <p:txBody>
          <a:bodyPr wrap="squar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3</a:t>
            </a:fld>
            <a:endParaRPr kumimoji="0" lang="zh-CN" altLang="en-US" sz="126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0" name="直接箭头连接符 4"/>
          <p:cNvCxnSpPr/>
          <p:nvPr/>
        </p:nvCxnSpPr>
        <p:spPr>
          <a:xfrm>
            <a:off x="2545237" y="4096143"/>
            <a:ext cx="1585595" cy="952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2" name="直接连接符 8219"/>
          <p:cNvSpPr/>
          <p:nvPr/>
        </p:nvSpPr>
        <p:spPr>
          <a:xfrm>
            <a:off x="8518353" y="565144"/>
            <a:ext cx="91503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" name="直接连接符 8219"/>
          <p:cNvSpPr/>
          <p:nvPr/>
        </p:nvSpPr>
        <p:spPr>
          <a:xfrm>
            <a:off x="8645988" y="4335774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5" name="矩形 15"/>
          <p:cNvSpPr/>
          <p:nvPr/>
        </p:nvSpPr>
        <p:spPr>
          <a:xfrm>
            <a:off x="9290513" y="2493257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2230mm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直接连接符 8219"/>
          <p:cNvSpPr/>
          <p:nvPr/>
        </p:nvSpPr>
        <p:spPr>
          <a:xfrm>
            <a:off x="3962557" y="4047883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8" name="直接连接符 8219"/>
          <p:cNvSpPr/>
          <p:nvPr/>
        </p:nvSpPr>
        <p:spPr>
          <a:xfrm flipH="1" flipV="1">
            <a:off x="3514247" y="2624848"/>
            <a:ext cx="1222375" cy="444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9" name="直接连接符 8219"/>
          <p:cNvSpPr/>
          <p:nvPr/>
        </p:nvSpPr>
        <p:spPr>
          <a:xfrm flipV="1">
            <a:off x="2887502" y="2372753"/>
            <a:ext cx="1868170" cy="2413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21" name="直接箭头连接符 20"/>
          <p:cNvCxnSpPr/>
          <p:nvPr/>
        </p:nvCxnSpPr>
        <p:spPr>
          <a:xfrm>
            <a:off x="4537232" y="2734068"/>
            <a:ext cx="8255" cy="132397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2" name="矩形 15"/>
          <p:cNvSpPr/>
          <p:nvPr/>
        </p:nvSpPr>
        <p:spPr>
          <a:xfrm>
            <a:off x="4704236" y="3176028"/>
            <a:ext cx="1207136" cy="66617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fontAlgn="base"/>
            <a:r>
              <a:rPr lang="en-US" altLang="zh-CN" sz="1000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Distance between ground and Y-axis platform is around 900mm</a:t>
            </a:r>
            <a:endParaRPr lang="en-US" altLang="x-none" sz="1000" strike="noStrike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矩形 15"/>
          <p:cNvSpPr/>
          <p:nvPr/>
        </p:nvSpPr>
        <p:spPr>
          <a:xfrm>
            <a:off x="4755671" y="2096215"/>
            <a:ext cx="1186181" cy="779775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fontAlgn="base"/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Distance between soldering iron and Y-axis platform is around 100mm</a:t>
            </a:r>
            <a:endParaRPr lang="en-US" altLang="x-none" sz="905" strike="noStrike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9282258" y="674364"/>
            <a:ext cx="38735" cy="361505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cxnSp>
        <p:nvCxnSpPr>
          <p:cNvPr id="7" name="直接箭头连接符 6"/>
          <p:cNvCxnSpPr/>
          <p:nvPr/>
        </p:nvCxnSpPr>
        <p:spPr>
          <a:xfrm>
            <a:off x="4545487" y="2372753"/>
            <a:ext cx="0" cy="24130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540" y="989330"/>
            <a:ext cx="2105025" cy="26828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460" y="4344670"/>
            <a:ext cx="2802255" cy="21031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4430" y="1007110"/>
            <a:ext cx="2266950" cy="26650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6075" y="3629660"/>
            <a:ext cx="2663825" cy="3131185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01</a:t>
            </a:r>
            <a:endParaRPr lang="en-US" altLang="zh-CN" dirty="0"/>
          </a:p>
        </p:txBody>
      </p:sp>
      <p:sp>
        <p:nvSpPr>
          <p:cNvPr id="17413" name="标题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Dimensions Diagram</a:t>
            </a:r>
            <a:endParaRPr lang="en-US" altLang="zh-CN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cxnSp>
        <p:nvCxnSpPr>
          <p:cNvPr id="17414" name="直接箭头连接符 13"/>
          <p:cNvCxnSpPr/>
          <p:nvPr/>
        </p:nvCxnSpPr>
        <p:spPr>
          <a:xfrm>
            <a:off x="7114540" y="1155065"/>
            <a:ext cx="38100" cy="251714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" name="矩形 15"/>
          <p:cNvSpPr/>
          <p:nvPr/>
        </p:nvSpPr>
        <p:spPr>
          <a:xfrm>
            <a:off x="6363018" y="2247265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920mm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7416" name="直接箭头连接符 13"/>
          <p:cNvCxnSpPr/>
          <p:nvPr/>
        </p:nvCxnSpPr>
        <p:spPr>
          <a:xfrm>
            <a:off x="2213610" y="4876800"/>
            <a:ext cx="9525" cy="131254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7417" name="直接连接符 8219"/>
          <p:cNvSpPr/>
          <p:nvPr/>
        </p:nvSpPr>
        <p:spPr>
          <a:xfrm>
            <a:off x="6998335" y="1061720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24" name="矩形 15"/>
          <p:cNvSpPr/>
          <p:nvPr/>
        </p:nvSpPr>
        <p:spPr>
          <a:xfrm>
            <a:off x="1567180" y="5490528"/>
            <a:ext cx="533400" cy="182563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690mm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0" name="直接连接符 8218"/>
          <p:cNvSpPr/>
          <p:nvPr/>
        </p:nvSpPr>
        <p:spPr>
          <a:xfrm flipV="1">
            <a:off x="2100580" y="6345555"/>
            <a:ext cx="2741295" cy="2032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21" name="直接连接符 8219"/>
          <p:cNvSpPr/>
          <p:nvPr/>
        </p:nvSpPr>
        <p:spPr>
          <a:xfrm flipV="1">
            <a:off x="2129155" y="4707890"/>
            <a:ext cx="1233170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335" name="矩形 15"/>
          <p:cNvSpPr/>
          <p:nvPr/>
        </p:nvSpPr>
        <p:spPr>
          <a:xfrm>
            <a:off x="3096895" y="3878580"/>
            <a:ext cx="533400" cy="180975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700mm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5" name="直接连接符 8219"/>
          <p:cNvSpPr/>
          <p:nvPr/>
        </p:nvSpPr>
        <p:spPr>
          <a:xfrm>
            <a:off x="7066915" y="3651250"/>
            <a:ext cx="739775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7" name="直接连接符 8219"/>
          <p:cNvSpPr/>
          <p:nvPr/>
        </p:nvSpPr>
        <p:spPr>
          <a:xfrm flipH="1" flipV="1">
            <a:off x="2465705" y="3538220"/>
            <a:ext cx="635" cy="43561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7429" name="直接连接符 8219"/>
          <p:cNvSpPr/>
          <p:nvPr/>
        </p:nvSpPr>
        <p:spPr>
          <a:xfrm flipH="1" flipV="1">
            <a:off x="4378325" y="3394710"/>
            <a:ext cx="12065" cy="5975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4" name="灯片编号占位符 3"/>
          <p:cNvSpPr>
            <a:spLocks noGrp="1"/>
          </p:cNvSpPr>
          <p:nvPr>
            <p:ph type="sldNum" sz="quarter" idx="4294967295"/>
          </p:nvPr>
        </p:nvSpPr>
        <p:spPr>
          <a:xfrm>
            <a:off x="9446895" y="5624195"/>
            <a:ext cx="2745105" cy="365125"/>
          </a:xfrm>
        </p:spPr>
        <p:txBody>
          <a:bodyPr wrap="squar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4700A49-7433-4D48-A076-18E9DBED6BC6}" type="slidenum">
              <a:rPr kumimoji="0" lang="zh-CN" altLang="en-US" sz="1145" b="0" i="0" u="none" strike="noStrike" kern="1200" cap="none" spc="0" normalizeH="0" baseline="0" noProof="1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2" charset="0"/>
                <a:ea typeface="宋体" panose="02010600030101010101" pitchFamily="2" charset="-122"/>
                <a:cs typeface="+mn-ea"/>
              </a:rPr>
              <a:t>4</a:t>
            </a:fld>
            <a:endParaRPr kumimoji="0" lang="zh-CN" altLang="en-US" sz="126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2" charset="0"/>
              <a:ea typeface="宋体" panose="02010600030101010101" pitchFamily="2" charset="-122"/>
              <a:cs typeface="+mn-cs"/>
            </a:endParaRPr>
          </a:p>
        </p:txBody>
      </p:sp>
      <p:cxnSp>
        <p:nvCxnSpPr>
          <p:cNvPr id="10" name="直接箭头连接符 4"/>
          <p:cNvCxnSpPr/>
          <p:nvPr/>
        </p:nvCxnSpPr>
        <p:spPr>
          <a:xfrm flipV="1">
            <a:off x="2549525" y="3775075"/>
            <a:ext cx="1791335" cy="1778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2" name="直接连接符 8219"/>
          <p:cNvSpPr/>
          <p:nvPr/>
        </p:nvSpPr>
        <p:spPr>
          <a:xfrm>
            <a:off x="8609330" y="3021330"/>
            <a:ext cx="91503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sp>
        <p:nvSpPr>
          <p:cNvPr id="13" name="直接连接符 8219"/>
          <p:cNvSpPr/>
          <p:nvPr/>
        </p:nvSpPr>
        <p:spPr>
          <a:xfrm>
            <a:off x="8809990" y="3648075"/>
            <a:ext cx="741363" cy="1588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14" name="直接箭头连接符 13"/>
          <p:cNvCxnSpPr/>
          <p:nvPr/>
        </p:nvCxnSpPr>
        <p:spPr>
          <a:xfrm flipH="1">
            <a:off x="9444355" y="3042285"/>
            <a:ext cx="2540" cy="47434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15" name="矩形 15"/>
          <p:cNvSpPr/>
          <p:nvPr/>
        </p:nvSpPr>
        <p:spPr>
          <a:xfrm>
            <a:off x="9621203" y="334518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225mm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直接连接符 8219"/>
          <p:cNvSpPr/>
          <p:nvPr/>
        </p:nvSpPr>
        <p:spPr>
          <a:xfrm>
            <a:off x="7894955" y="2723515"/>
            <a:ext cx="1656715" cy="190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19" name="直接箭头连接符 18"/>
          <p:cNvCxnSpPr/>
          <p:nvPr/>
        </p:nvCxnSpPr>
        <p:spPr>
          <a:xfrm>
            <a:off x="9437370" y="2752725"/>
            <a:ext cx="6985" cy="232410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0" name="矩形 15"/>
          <p:cNvSpPr/>
          <p:nvPr/>
        </p:nvSpPr>
        <p:spPr>
          <a:xfrm>
            <a:off x="9621203" y="2818130"/>
            <a:ext cx="561975" cy="166688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algn="ctr" fontAlgn="base"/>
            <a:r>
              <a:rPr lang="en-US" altLang="x-none" sz="905" strike="noStrike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100mm</a:t>
            </a:r>
            <a:endParaRPr lang="en-US" altLang="x-none" sz="905" strike="noStrike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直接连接符 8219"/>
          <p:cNvSpPr/>
          <p:nvPr/>
        </p:nvSpPr>
        <p:spPr>
          <a:xfrm flipV="1">
            <a:off x="2465705" y="5624195"/>
            <a:ext cx="2315210" cy="635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bevel/>
            <a:headEnd type="none" w="med" len="med"/>
            <a:tailEnd type="none" w="med" len="med"/>
          </a:ln>
        </p:spPr>
      </p:sp>
      <p:cxnSp>
        <p:nvCxnSpPr>
          <p:cNvPr id="22" name="直接箭头连接符 13"/>
          <p:cNvCxnSpPr/>
          <p:nvPr/>
        </p:nvCxnSpPr>
        <p:spPr>
          <a:xfrm flipH="1">
            <a:off x="4691380" y="5673725"/>
            <a:ext cx="11430" cy="610235"/>
          </a:xfrm>
          <a:prstGeom prst="straightConnector1">
            <a:avLst/>
          </a:prstGeom>
          <a:ln w="12700" cap="flat" cmpd="sng">
            <a:solidFill>
              <a:srgbClr val="FF0000"/>
            </a:solidFill>
            <a:prstDash val="solid"/>
            <a:miter/>
            <a:headEnd type="triangle" w="med" len="med"/>
            <a:tailEnd type="triangle" w="med" len="med"/>
          </a:ln>
        </p:spPr>
      </p:cxnSp>
      <p:sp>
        <p:nvSpPr>
          <p:cNvPr id="24" name="矩形 15"/>
          <p:cNvSpPr/>
          <p:nvPr/>
        </p:nvSpPr>
        <p:spPr>
          <a:xfrm>
            <a:off x="4841875" y="5490528"/>
            <a:ext cx="1170736" cy="957262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lvl="0" indent="0" fontAlgn="base"/>
            <a:r>
              <a:rPr lang="en-US" altLang="zh-CN" sz="1000" noProof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Distance between the middle of fiducial camera and front panel is around 250mm</a:t>
            </a:r>
            <a:endParaRPr lang="en-US" altLang="x-none" sz="1000" strike="noStrike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2" name="文本框 8"/>
          <p:cNvSpPr txBox="1"/>
          <p:nvPr/>
        </p:nvSpPr>
        <p:spPr>
          <a:xfrm>
            <a:off x="6303962" y="5009852"/>
            <a:ext cx="2419350" cy="1046440"/>
          </a:xfrm>
          <a:prstGeom prst="rect">
            <a:avLst/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</a:t>
            </a:r>
          </a:p>
          <a:p>
            <a:pPr>
              <a:spcBef>
                <a:spcPct val="0"/>
              </a:spcBef>
            </a:pP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equipment is only the reference size of the scheme, and the actual size shall prevail after optimization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4660" y="763905"/>
            <a:ext cx="3363595" cy="54260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1923" y="1690443"/>
            <a:ext cx="3133725" cy="4760595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02</a:t>
            </a:r>
            <a:endParaRPr lang="en-US" altLang="zh-CN" dirty="0"/>
          </a:p>
        </p:txBody>
      </p:sp>
      <p:sp>
        <p:nvSpPr>
          <p:cNvPr id="19459" name="标题 1"/>
          <p:cNvSpPr>
            <a:spLocks noGrp="1"/>
          </p:cNvSpPr>
          <p:nvPr>
            <p:ph type="title"/>
          </p:nvPr>
        </p:nvSpPr>
        <p:spPr>
          <a:xfrm>
            <a:off x="981699" y="274065"/>
            <a:ext cx="10515600" cy="489777"/>
          </a:xfrm>
        </p:spPr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Descriptions</a:t>
            </a:r>
            <a:endParaRPr lang="zh-CN" altLang="en-US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8" name="线形标注 1 11"/>
          <p:cNvSpPr/>
          <p:nvPr/>
        </p:nvSpPr>
        <p:spPr>
          <a:xfrm>
            <a:off x="5952998" y="1120213"/>
            <a:ext cx="1094740" cy="297815"/>
          </a:xfrm>
          <a:prstGeom prst="borderCallout1">
            <a:avLst>
              <a:gd name="adj1" fmla="val 47121"/>
              <a:gd name="adj2" fmla="val -464"/>
              <a:gd name="adj3" fmla="val 223454"/>
              <a:gd name="adj4" fmla="val -7447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Tower light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1" name="线形标注 1 11"/>
          <p:cNvSpPr/>
          <p:nvPr/>
        </p:nvSpPr>
        <p:spPr>
          <a:xfrm>
            <a:off x="2694813" y="1120213"/>
            <a:ext cx="1094740" cy="297815"/>
          </a:xfrm>
          <a:prstGeom prst="borderCallout1">
            <a:avLst>
              <a:gd name="adj1" fmla="val 102345"/>
              <a:gd name="adj2" fmla="val 50754"/>
              <a:gd name="adj3" fmla="val 415351"/>
              <a:gd name="adj4" fmla="val 15429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LED Light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线形标注 1 11"/>
          <p:cNvSpPr/>
          <p:nvPr/>
        </p:nvSpPr>
        <p:spPr>
          <a:xfrm>
            <a:off x="681863" y="1418028"/>
            <a:ext cx="1094740" cy="297815"/>
          </a:xfrm>
          <a:prstGeom prst="borderCallout1">
            <a:avLst>
              <a:gd name="adj1" fmla="val 50319"/>
              <a:gd name="adj2" fmla="val 101102"/>
              <a:gd name="adj3" fmla="val 269083"/>
              <a:gd name="adj4" fmla="val 23375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hood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4" name="线形标注 1 11"/>
          <p:cNvSpPr/>
          <p:nvPr/>
        </p:nvSpPr>
        <p:spPr>
          <a:xfrm flipH="1">
            <a:off x="6207632" y="2842333"/>
            <a:ext cx="1012676" cy="237297"/>
          </a:xfrm>
          <a:prstGeom prst="borderCallout1">
            <a:avLst>
              <a:gd name="adj1" fmla="val 47121"/>
              <a:gd name="adj2" fmla="val 96693"/>
              <a:gd name="adj3" fmla="val 261184"/>
              <a:gd name="adj4" fmla="val 183684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Curtain sensor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6" name="线形标注 1 11"/>
          <p:cNvSpPr/>
          <p:nvPr/>
        </p:nvSpPr>
        <p:spPr>
          <a:xfrm>
            <a:off x="653288" y="4627953"/>
            <a:ext cx="1123315" cy="316230"/>
          </a:xfrm>
          <a:prstGeom prst="borderCallout1">
            <a:avLst>
              <a:gd name="adj1" fmla="val 39540"/>
              <a:gd name="adj2" fmla="val 98417"/>
              <a:gd name="adj3" fmla="val 152208"/>
              <a:gd name="adj4" fmla="val 23832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extractor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7" name="线形标注 1 11"/>
          <p:cNvSpPr/>
          <p:nvPr/>
        </p:nvSpPr>
        <p:spPr>
          <a:xfrm>
            <a:off x="652653" y="3491938"/>
            <a:ext cx="1123950" cy="389890"/>
          </a:xfrm>
          <a:prstGeom prst="borderCallout1">
            <a:avLst>
              <a:gd name="adj1" fmla="val 55102"/>
              <a:gd name="adj2" fmla="val 100960"/>
              <a:gd name="adj3" fmla="val 191530"/>
              <a:gd name="adj4" fmla="val 206384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hood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9" name="线形标注 1 11"/>
          <p:cNvSpPr/>
          <p:nvPr/>
        </p:nvSpPr>
        <p:spPr>
          <a:xfrm>
            <a:off x="653288" y="2626433"/>
            <a:ext cx="1123315" cy="365125"/>
          </a:xfrm>
          <a:prstGeom prst="borderCallout1">
            <a:avLst>
              <a:gd name="adj1" fmla="val 49739"/>
              <a:gd name="adj2" fmla="val 101808"/>
              <a:gd name="adj3" fmla="val 138956"/>
              <a:gd name="adj4" fmla="val 20915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Transparent ESD acrylic 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30" name="线形标注 1 11"/>
          <p:cNvSpPr/>
          <p:nvPr/>
        </p:nvSpPr>
        <p:spPr>
          <a:xfrm>
            <a:off x="5818378" y="541728"/>
            <a:ext cx="1142365" cy="335915"/>
          </a:xfrm>
          <a:prstGeom prst="borderCallout1">
            <a:avLst>
              <a:gd name="adj1" fmla="val 51275"/>
              <a:gd name="adj2" fmla="val 2826"/>
              <a:gd name="adj3" fmla="val 391493"/>
              <a:gd name="adj4" fmla="val -12045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Transparent ESD acrylic 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3" name="线形标注 1 11"/>
          <p:cNvSpPr/>
          <p:nvPr/>
        </p:nvSpPr>
        <p:spPr>
          <a:xfrm>
            <a:off x="6012688" y="3881828"/>
            <a:ext cx="1104265" cy="210185"/>
          </a:xfrm>
          <a:prstGeom prst="borderCallout1">
            <a:avLst>
              <a:gd name="adj1" fmla="val 51275"/>
              <a:gd name="adj2" fmla="val 2826"/>
              <a:gd name="adj3" fmla="val 364048"/>
              <a:gd name="adj4" fmla="val -6354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err="1" smtClean="0">
                <a:latin typeface="Calibri" panose="020F0502020204030204" pitchFamily="2" charset="0"/>
                <a:ea typeface="宋体" panose="02010600030101010101" pitchFamily="2" charset="-122"/>
              </a:rPr>
              <a:t>Keybox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6" name="线形标注 1 11"/>
          <p:cNvSpPr/>
          <p:nvPr/>
        </p:nvSpPr>
        <p:spPr>
          <a:xfrm flipH="1">
            <a:off x="6144768" y="2265118"/>
            <a:ext cx="840105" cy="229235"/>
          </a:xfrm>
          <a:prstGeom prst="borderCallout1">
            <a:avLst>
              <a:gd name="adj1" fmla="val 47121"/>
              <a:gd name="adj2" fmla="val 96693"/>
              <a:gd name="adj3" fmla="val 285872"/>
              <a:gd name="adj4" fmla="val 23393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Monitor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0" name="线形标注 1 11"/>
          <p:cNvSpPr/>
          <p:nvPr/>
        </p:nvSpPr>
        <p:spPr>
          <a:xfrm>
            <a:off x="6012688" y="4545403"/>
            <a:ext cx="1293886" cy="233631"/>
          </a:xfrm>
          <a:prstGeom prst="borderCallout1">
            <a:avLst>
              <a:gd name="adj1" fmla="val 51275"/>
              <a:gd name="adj2" fmla="val 2826"/>
              <a:gd name="adj3" fmla="val 232127"/>
              <a:gd name="adj4" fmla="val -102048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Mouse &amp; Keyboard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" name="线形标注 1 11"/>
          <p:cNvSpPr/>
          <p:nvPr/>
        </p:nvSpPr>
        <p:spPr>
          <a:xfrm>
            <a:off x="6592571" y="5071110"/>
            <a:ext cx="1276350" cy="316230"/>
          </a:xfrm>
          <a:prstGeom prst="borderCallout1">
            <a:avLst>
              <a:gd name="adj1" fmla="val 39540"/>
              <a:gd name="adj2" fmla="val 98417"/>
              <a:gd name="adj3" fmla="val -80120"/>
              <a:gd name="adj4" fmla="val 191803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Built-in Industrial PC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9" name="线形标注 1 11"/>
          <p:cNvSpPr/>
          <p:nvPr/>
        </p:nvSpPr>
        <p:spPr>
          <a:xfrm>
            <a:off x="9260840" y="763905"/>
            <a:ext cx="1123315" cy="316230"/>
          </a:xfrm>
          <a:prstGeom prst="borderCallout1">
            <a:avLst>
              <a:gd name="adj1" fmla="val 97791"/>
              <a:gd name="adj2" fmla="val 49406"/>
              <a:gd name="adj3" fmla="val 540361"/>
              <a:gd name="adj4" fmla="val 10576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Back safety door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8015616" y="6043930"/>
            <a:ext cx="1047739" cy="407108"/>
          </a:xfrm>
          <a:prstGeom prst="borderCallout1">
            <a:avLst>
              <a:gd name="adj1" fmla="val 39540"/>
              <a:gd name="adj2" fmla="val 98417"/>
              <a:gd name="adj3" fmla="val -431057"/>
              <a:gd name="adj4" fmla="val 18470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Sheet metal rear sealing plate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611" y="1149817"/>
            <a:ext cx="2321560" cy="31769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505" y="1125281"/>
            <a:ext cx="4584700" cy="5238750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02</a:t>
            </a:r>
            <a:endParaRPr lang="en-US" altLang="zh-CN" dirty="0"/>
          </a:p>
        </p:txBody>
      </p:sp>
      <p:sp>
        <p:nvSpPr>
          <p:cNvPr id="19459" name="标题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pPr defTabSz="913130"/>
            <a:r>
              <a:rPr lang="en-US" altLang="zh-CN" sz="3200" dirty="0">
                <a:solidFill>
                  <a:srgbClr val="595959"/>
                </a:solidFill>
              </a:rPr>
              <a:t>Descriptions</a:t>
            </a:r>
            <a:endParaRPr lang="zh-CN" altLang="en-US" sz="3200" kern="1200" dirty="0">
              <a:solidFill>
                <a:srgbClr val="595959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5" name="线形标注 1 11"/>
          <p:cNvSpPr/>
          <p:nvPr/>
        </p:nvSpPr>
        <p:spPr>
          <a:xfrm>
            <a:off x="6201765" y="2260661"/>
            <a:ext cx="1182446" cy="286385"/>
          </a:xfrm>
          <a:prstGeom prst="borderCallout1">
            <a:avLst>
              <a:gd name="adj1" fmla="val 47121"/>
              <a:gd name="adj2" fmla="val -464"/>
              <a:gd name="adj3" fmla="val 281270"/>
              <a:gd name="adj4" fmla="val -3752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Heating controller</a:t>
            </a:r>
            <a:endParaRPr lang="en-US" altLang="zh-CN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6" name="线形标注 1 11"/>
          <p:cNvSpPr/>
          <p:nvPr/>
        </p:nvSpPr>
        <p:spPr>
          <a:xfrm>
            <a:off x="1000749" y="2039681"/>
            <a:ext cx="1149716" cy="364173"/>
          </a:xfrm>
          <a:prstGeom prst="borderCallout1">
            <a:avLst>
              <a:gd name="adj1" fmla="val 17841"/>
              <a:gd name="adj2" fmla="val 101126"/>
              <a:gd name="adj3" fmla="val 77452"/>
              <a:gd name="adj4" fmla="val 14384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Oil-water separator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7" name="线形标注 1 11"/>
          <p:cNvSpPr/>
          <p:nvPr/>
        </p:nvSpPr>
        <p:spPr>
          <a:xfrm>
            <a:off x="6201765" y="1599626"/>
            <a:ext cx="901700" cy="220663"/>
          </a:xfrm>
          <a:prstGeom prst="borderCallout1">
            <a:avLst>
              <a:gd name="adj1" fmla="val 52661"/>
              <a:gd name="adj2" fmla="val -3802"/>
              <a:gd name="adj3" fmla="val 328056"/>
              <a:gd name="adj4" fmla="val -14781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X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Axis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9" name="线形标注 1 11"/>
          <p:cNvSpPr/>
          <p:nvPr/>
        </p:nvSpPr>
        <p:spPr>
          <a:xfrm>
            <a:off x="1201775" y="1287841"/>
            <a:ext cx="948690" cy="311785"/>
          </a:xfrm>
          <a:prstGeom prst="borderCallout1">
            <a:avLst>
              <a:gd name="adj1" fmla="val 48057"/>
              <a:gd name="adj2" fmla="val 98943"/>
              <a:gd name="adj3" fmla="val 297802"/>
              <a:gd name="adj4" fmla="val 25121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ZR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Axes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0" name="线形标注 1 11"/>
          <p:cNvSpPr/>
          <p:nvPr/>
        </p:nvSpPr>
        <p:spPr>
          <a:xfrm>
            <a:off x="1248765" y="3634801"/>
            <a:ext cx="901700" cy="220663"/>
          </a:xfrm>
          <a:prstGeom prst="borderCallout1">
            <a:avLst>
              <a:gd name="adj1" fmla="val 17841"/>
              <a:gd name="adj2" fmla="val 101126"/>
              <a:gd name="adj3" fmla="val -105611"/>
              <a:gd name="adj4" fmla="val 231126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Fume hose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6636740" y="4306631"/>
            <a:ext cx="1644618" cy="472403"/>
          </a:xfrm>
          <a:prstGeom prst="borderCallout1">
            <a:avLst>
              <a:gd name="adj1" fmla="val 47121"/>
              <a:gd name="adj2" fmla="val -464"/>
              <a:gd name="adj3" fmla="val 71674"/>
              <a:gd name="adj4" fmla="val -3463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QUICK9036 Tip position correction device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1248765" y="5086411"/>
            <a:ext cx="1094740" cy="382736"/>
          </a:xfrm>
          <a:prstGeom prst="borderCallout1">
            <a:avLst>
              <a:gd name="adj1" fmla="val 40724"/>
              <a:gd name="adj2" fmla="val 101972"/>
              <a:gd name="adj3" fmla="val -94883"/>
              <a:gd name="adj4" fmla="val 206751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QUICK310C Tip cleaner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0" name="线形标注 1 11"/>
          <p:cNvSpPr/>
          <p:nvPr/>
        </p:nvSpPr>
        <p:spPr>
          <a:xfrm>
            <a:off x="6201765" y="3893881"/>
            <a:ext cx="901700" cy="220663"/>
          </a:xfrm>
          <a:prstGeom prst="borderCallout1">
            <a:avLst>
              <a:gd name="adj1" fmla="val 52661"/>
              <a:gd name="adj2" fmla="val -4859"/>
              <a:gd name="adj3" fmla="val 227049"/>
              <a:gd name="adj4" fmla="val -18211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Y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Axis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1" name="线形标注 1 11"/>
          <p:cNvSpPr/>
          <p:nvPr/>
        </p:nvSpPr>
        <p:spPr>
          <a:xfrm>
            <a:off x="4615534" y="1066861"/>
            <a:ext cx="1362571" cy="220980"/>
          </a:xfrm>
          <a:prstGeom prst="borderCallout1">
            <a:avLst>
              <a:gd name="adj1" fmla="val 109352"/>
              <a:gd name="adj2" fmla="val 48732"/>
              <a:gd name="adj3" fmla="val 420305"/>
              <a:gd name="adj4" fmla="val -4324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371TAA Self-feeder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3" name="线形标注 1 11"/>
          <p:cNvSpPr/>
          <p:nvPr/>
        </p:nvSpPr>
        <p:spPr>
          <a:xfrm>
            <a:off x="7617126" y="1548597"/>
            <a:ext cx="1328466" cy="385232"/>
          </a:xfrm>
          <a:prstGeom prst="borderCallout1">
            <a:avLst>
              <a:gd name="adj1" fmla="val 43740"/>
              <a:gd name="adj2" fmla="val 98028"/>
              <a:gd name="adj3" fmla="val 131828"/>
              <a:gd name="adj4" fmla="val 205522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Bent frame 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assembly (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15</a:t>
            </a:r>
            <a:r>
              <a:rPr lang="zh-CN" altLang="en-US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°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)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14" name="线形标注 1 11"/>
          <p:cNvSpPr/>
          <p:nvPr/>
        </p:nvSpPr>
        <p:spPr>
          <a:xfrm>
            <a:off x="8281358" y="2313772"/>
            <a:ext cx="1355823" cy="233274"/>
          </a:xfrm>
          <a:prstGeom prst="borderCallout1">
            <a:avLst>
              <a:gd name="adj1" fmla="val 43740"/>
              <a:gd name="adj2" fmla="val 98028"/>
              <a:gd name="adj3" fmla="val 157035"/>
              <a:gd name="adj4" fmla="val 188437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9018M Soldering iron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  <p:sp>
        <p:nvSpPr>
          <p:cNvPr id="21" name="线形标注 1 11"/>
          <p:cNvSpPr/>
          <p:nvPr/>
        </p:nvSpPr>
        <p:spPr>
          <a:xfrm>
            <a:off x="8488392" y="3698072"/>
            <a:ext cx="955749" cy="392554"/>
          </a:xfrm>
          <a:prstGeom prst="borderCallout1">
            <a:avLst>
              <a:gd name="adj1" fmla="val 43740"/>
              <a:gd name="adj2" fmla="val 98028"/>
              <a:gd name="adj3" fmla="val -91614"/>
              <a:gd name="adj4" fmla="val 165625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>
                <a:latin typeface="Calibri" panose="020F0502020204030204" pitchFamily="2" charset="0"/>
                <a:ea typeface="宋体" panose="02010600030101010101" pitchFamily="2" charset="-122"/>
              </a:rPr>
              <a:t>Feeding tube fixture</a:t>
            </a:r>
          </a:p>
        </p:txBody>
      </p:sp>
      <p:graphicFrame>
        <p:nvGraphicFramePr>
          <p:cNvPr id="22" name="表格 21"/>
          <p:cNvGraphicFramePr/>
          <p:nvPr>
            <p:extLst>
              <p:ext uri="{D42A27DB-BD31-4B8C-83A1-F6EECF244321}">
                <p14:modId xmlns:p14="http://schemas.microsoft.com/office/powerpoint/2010/main" val="1780224121"/>
              </p:ext>
            </p:extLst>
          </p:nvPr>
        </p:nvGraphicFramePr>
        <p:xfrm>
          <a:off x="9357359" y="4866639"/>
          <a:ext cx="2012255" cy="1396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2255"/>
              </a:tblGrid>
              <a:tr h="491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u="non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Movement range:</a:t>
                      </a:r>
                      <a:endParaRPr lang="zh-CN" altLang="en-US" sz="1600" b="1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31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0" u="non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zh-CN" altLang="en-US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Axis</a:t>
                      </a:r>
                      <a:r>
                        <a:rPr lang="en-US" altLang="zh-CN" sz="1000" b="0" u="non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=500mm</a:t>
                      </a:r>
                      <a:endParaRPr lang="en-US" altLang="zh-CN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71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Y</a:t>
                      </a:r>
                      <a:r>
                        <a:rPr lang="zh-CN" altLang="en-US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=500mm</a:t>
                      </a:r>
                      <a:endParaRPr lang="zh-CN" altLang="en-US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Z</a:t>
                      </a:r>
                      <a:r>
                        <a:rPr lang="zh-CN" alt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=100mm</a:t>
                      </a:r>
                      <a:endParaRPr lang="zh-CN" altLang="en-US" sz="1000" b="0" u="non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0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000" baseline="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R</a:t>
                      </a:r>
                      <a:r>
                        <a:rPr lang="zh-CN" altLang="en-US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Axis</a:t>
                      </a:r>
                      <a:r>
                        <a:rPr lang="en-US" altLang="zh-CN" sz="1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  <a:sym typeface="+mn-ea"/>
                        </a:rPr>
                        <a:t>=</a:t>
                      </a:r>
                      <a:r>
                        <a:rPr lang="zh-CN" altLang="en-US" sz="1000" dirty="0" smtClean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±</a:t>
                      </a:r>
                      <a:r>
                        <a:rPr lang="en-US" altLang="zh-CN" sz="10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180</a:t>
                      </a:r>
                      <a:r>
                        <a:rPr lang="zh-CN" altLang="en-US" sz="1000" dirty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°</a:t>
                      </a:r>
                    </a:p>
                  </a:txBody>
                  <a:tcPr marL="0" marR="0" marT="0" marB="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线形标注 1 11"/>
          <p:cNvSpPr/>
          <p:nvPr/>
        </p:nvSpPr>
        <p:spPr>
          <a:xfrm>
            <a:off x="1121434" y="2795332"/>
            <a:ext cx="1029031" cy="241166"/>
          </a:xfrm>
          <a:prstGeom prst="borderCallout1">
            <a:avLst>
              <a:gd name="adj1" fmla="val 17841"/>
              <a:gd name="adj2" fmla="val 101126"/>
              <a:gd name="adj3" fmla="val 162014"/>
              <a:gd name="adj4" fmla="val 259544"/>
            </a:avLst>
          </a:prstGeom>
          <a:solidFill>
            <a:srgbClr val="D9D9D9"/>
          </a:solidFill>
          <a:ln w="6350" cap="flat" cmpd="sng">
            <a:solidFill>
              <a:schemeClr val="tx1"/>
            </a:solidFill>
            <a:prstDash val="solid"/>
            <a:miter/>
            <a:headEnd type="none" w="med" len="med"/>
            <a:tailEnd type="stealth" w="lg" len="lg"/>
          </a:ln>
        </p:spPr>
        <p:txBody>
          <a:bodyPr wrap="square" lIns="91440" tIns="45720" rIns="91440" bIns="45720" anchor="t" anchorCtr="0"/>
          <a:lstStyle/>
          <a:p>
            <a:pPr algn="ctr"/>
            <a:r>
              <a:rPr lang="en-US" altLang="zh-CN" sz="1000" dirty="0" err="1" smtClean="0">
                <a:latin typeface="Calibri" panose="020F0502020204030204" pitchFamily="2" charset="0"/>
                <a:ea typeface="宋体" panose="02010600030101010101" pitchFamily="2" charset="-122"/>
              </a:rPr>
              <a:t>Fiducial</a:t>
            </a:r>
            <a:r>
              <a:rPr lang="en-US" altLang="zh-CN" sz="1000" dirty="0" smtClean="0">
                <a:latin typeface="Calibri" panose="020F0502020204030204" pitchFamily="2" charset="0"/>
                <a:ea typeface="宋体" panose="02010600030101010101" pitchFamily="2" charset="-122"/>
              </a:rPr>
              <a:t> camera</a:t>
            </a:r>
            <a:endParaRPr lang="zh-CN" altLang="en-US" sz="1000" dirty="0">
              <a:latin typeface="Calibri" panose="020F0502020204030204" pitchFamily="2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5344"/>
          <a:stretch>
            <a:fillRect/>
          </a:stretch>
        </p:blipFill>
        <p:spPr>
          <a:xfrm>
            <a:off x="-23748" y="-124474"/>
            <a:ext cx="12215747" cy="705562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53" y="1785938"/>
            <a:ext cx="1775694" cy="96513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322232" y="2751077"/>
            <a:ext cx="3420533" cy="7694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400" dirty="0">
                <a:solidFill>
                  <a:srgbClr val="038B84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Thanks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437465" y="3520518"/>
            <a:ext cx="519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FIND OUT MORE ON QUICK-GLOBAL.COM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979" y="3937772"/>
            <a:ext cx="1443037" cy="1443037"/>
          </a:xfrm>
          <a:prstGeom prst="rect">
            <a:avLst/>
          </a:prstGeom>
        </p:spPr>
      </p:pic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204</Words>
  <Application>Microsoft Office PowerPoint</Application>
  <PresentationFormat>宽屏</PresentationFormat>
  <Paragraphs>65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等线</vt:lpstr>
      <vt:lpstr>等线 Light</vt:lpstr>
      <vt:lpstr>黑体</vt:lpstr>
      <vt:lpstr>思源黑体 CN Heavy</vt:lpstr>
      <vt:lpstr>宋体</vt:lpstr>
      <vt:lpstr>微软雅黑</vt:lpstr>
      <vt:lpstr>Arial</vt:lpstr>
      <vt:lpstr>Calibri</vt:lpstr>
      <vt:lpstr>Times New Roman</vt:lpstr>
      <vt:lpstr>Verdana</vt:lpstr>
      <vt:lpstr>Office 主题​​</vt:lpstr>
      <vt:lpstr>PowerPoint 演示文稿</vt:lpstr>
      <vt:lpstr>PowerPoint 演示文稿</vt:lpstr>
      <vt:lpstr>Dimensions Diagram</vt:lpstr>
      <vt:lpstr>Dimensions Diagram</vt:lpstr>
      <vt:lpstr>Descriptions</vt:lpstr>
      <vt:lpstr>Descriptions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like</dc:creator>
  <cp:lastModifiedBy>fghh</cp:lastModifiedBy>
  <cp:revision>283</cp:revision>
  <dcterms:created xsi:type="dcterms:W3CDTF">2020-05-22T08:35:00Z</dcterms:created>
  <dcterms:modified xsi:type="dcterms:W3CDTF">2025-11-04T10:05:58Z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2052-10.8.0.5715</vt:lpwstr>
  </property>
  <property fmtid="{D5CDD505-2E9C-101B-9397-08002B2CF9AE}" pid="3" name="ICV">
    <vt:lpwstr>3202DA7E77A54DE0AB00B951E8DD34CC</vt:lpwstr>
  </property>
</Properties>
</file>